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kkitt"/>
      <p:regular r:id="rId22"/>
      <p:bold r:id="rId23"/>
    </p:embeddedFont>
    <p:embeddedFont>
      <p:font typeface="Old Standard TT"/>
      <p:regular r:id="rId24"/>
      <p:bold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A4A3A4"/>
          </p15:clr>
        </p15:guide>
        <p15:guide id="2" pos="2847">
          <p15:clr>
            <a:srgbClr val="A4A3A4"/>
          </p15:clr>
        </p15:guide>
      </p15:sldGuideLst>
    </p:ext>
    <p:ext uri="http://customooxmlschemas.google.com/">
      <go:slidesCustomData xmlns:go="http://customooxmlschemas.google.com/" r:id="rId27" roundtripDataSignature="AMtx7mhGAQaQIrO8gLfURhx9n9ayUV8hx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acob"/>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4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kkitt-regular.fntdata"/><Relationship Id="rId21" Type="http://schemas.openxmlformats.org/officeDocument/2006/relationships/slide" Target="slides/slide15.xml"/><Relationship Id="rId24" Type="http://schemas.openxmlformats.org/officeDocument/2006/relationships/font" Target="fonts/OldStandardTT-regular.fntdata"/><Relationship Id="rId23" Type="http://schemas.openxmlformats.org/officeDocument/2006/relationships/font" Target="fonts/Rokkit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OldStandardTT-italic.fntdata"/><Relationship Id="rId25" Type="http://schemas.openxmlformats.org/officeDocument/2006/relationships/font" Target="fonts/OldStandardTT-bold.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06T14:25:00.173">
    <p:pos x="6000" y="0"/>
    <p:text>Kan den grønne direktiv boble trækkes lidt skævere</p:text>
    <p:extLst>
      <p:ext uri="{C676402C-5697-4E1C-873F-D02D1690AC5C}">
        <p15:threadingInfo timeZoneBias="0"/>
      </p:ext>
      <p:ext uri="http://customooxmlschemas.google.com/">
        <go:slidesCustomData xmlns:go="http://customooxmlschemas.google.com/" commentPostId="AAAATK24st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0"/>
              </a:spcBef>
              <a:spcAft>
                <a:spcPts val="0"/>
              </a:spcAft>
              <a:buSzPts val="1100"/>
              <a:buNone/>
            </a:pPr>
            <a:r>
              <a:rPr lang="da">
                <a:solidFill>
                  <a:schemeClr val="dk1"/>
                </a:solidFill>
                <a:latin typeface="Times New Roman"/>
                <a:ea typeface="Times New Roman"/>
                <a:cs typeface="Times New Roman"/>
                <a:sym typeface="Times New Roman"/>
              </a:rPr>
              <a:t>Gut zu wissen: .Europe at Work ist ein web-gestütztes Rollenspiel. Alle Schüler und Schülerinnen werden in Gruppen eingeteilt, die mit- und gegeneinander arbeiten - einige sitzen in den anderen Klassen. Die Rollen sind fiktiv, und es ist auch eine fiktive Landkarte von “Europa”. Ziel ist es nicht, euch etwas über die europäischen Länder beizubringen, sondern darüber, wie die EU funktioniert. Einer repräsentiert ein Land. Andere bekommen Jobs in der EU oder in den Medien. Einige müssen sich für verschiedene Lobby-Interessen einsetzen. </a:t>
            </a:r>
            <a:endParaRPr sz="1200">
              <a:solidFill>
                <a:schemeClr val="dk1"/>
              </a:solidFill>
              <a:latin typeface="Rokkitt"/>
              <a:ea typeface="Rokkitt"/>
              <a:cs typeface="Rokkitt"/>
              <a:sym typeface="Rokkit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Die Verhandlungen in Europe at Work werden von drei sehr unterschiedlichen Medienhäusern aufmerksam gefolgt. Sie veröffentlichen Artikel auf dem Blog “NEWstream” und konkurrieren miteinander um die interessantesten Geschichten und darum, die Ersten mit den neuesten Nachrichten zu sein.</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Europe at Work hat vier Lobbyistenorganisationen. Sie vertreten jeweils ihre speziellen Interessen: Gewerkschaften, große Unternehmen, Menschenrechtsorganisationen und ein Technologieunternehmen. Sie alle versuchen, die Verhandlungen zu beeinflussen, indem sie die Verhandlungsführer überzeugen. Das machen sie indem sie ihnen ihr speziellen Wissen und ihre Argumente anbieten, oder sogar ihre Gegner blockieren.</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Alle Gruppen haben bestimmte Prioritäten, die sie in der Richtlinie gerne repräsentiert sehen. Es ist wichtig, die Prioritäten in der Richtlinie anzuheben, damit sie stärker betont werden.</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Ein sehr wichtiges Konzept ist Influence Point – oder IP. Das Team mit den meisten IP gewinnt das Spiel. Grob gesagt erhaltet Ihr IP auf zwei Arten:</a:t>
            </a:r>
            <a:endParaRPr>
              <a:latin typeface="Times New Roman"/>
              <a:ea typeface="Times New Roman"/>
              <a:cs typeface="Times New Roman"/>
              <a:sym typeface="Times New Roman"/>
            </a:endParaRPr>
          </a:p>
          <a:p>
            <a:pPr indent="-228600" lvl="0" marL="228600" rtl="0" algn="l">
              <a:lnSpc>
                <a:spcPct val="115000"/>
              </a:lnSpc>
              <a:spcBef>
                <a:spcPts val="1200"/>
              </a:spcBef>
              <a:spcAft>
                <a:spcPts val="0"/>
              </a:spcAft>
              <a:buSzPts val="1100"/>
              <a:buFont typeface="Times New Roman"/>
              <a:buAutoNum type="arabicParenR"/>
            </a:pPr>
            <a:r>
              <a:rPr lang="da">
                <a:latin typeface="Times New Roman"/>
                <a:ea typeface="Times New Roman"/>
                <a:cs typeface="Times New Roman"/>
                <a:sym typeface="Times New Roman"/>
              </a:rPr>
              <a:t>Ihr könnt sie von anderen Teams erhalten, um ihnen bei etwas zu helfen.</a:t>
            </a:r>
            <a:endParaRPr>
              <a:latin typeface="Times New Roman"/>
              <a:ea typeface="Times New Roman"/>
              <a:cs typeface="Times New Roman"/>
              <a:sym typeface="Times New Roman"/>
            </a:endParaRPr>
          </a:p>
          <a:p>
            <a:pPr indent="-228600" lvl="0" marL="228600" rtl="0" algn="l">
              <a:lnSpc>
                <a:spcPct val="115000"/>
              </a:lnSpc>
              <a:spcBef>
                <a:spcPts val="1200"/>
              </a:spcBef>
              <a:spcAft>
                <a:spcPts val="0"/>
              </a:spcAft>
              <a:buSzPts val="1100"/>
              <a:buFont typeface="Times New Roman"/>
              <a:buAutoNum type="arabicParenR"/>
            </a:pPr>
            <a:r>
              <a:rPr lang="da">
                <a:latin typeface="Times New Roman"/>
                <a:ea typeface="Times New Roman"/>
                <a:cs typeface="Times New Roman"/>
                <a:sym typeface="Times New Roman"/>
              </a:rPr>
              <a:t> Ihr könnt Einflusspunkte hinter die Prioritäten des Teams setzen. Wenn später ein neuer Richtlinienentwurf kommt, erhält das Team sein Eigentum zurück + plus einen Bonus, wenn es die Kommission dazu gebracht hat, die Priorität auf eine höhere Ebene zu heben. Europe at Work bedeutet, dass euer Team möglichst viel Einfluss auf die Richtlinie bekommt. Ihr müsst die Richtlinie so weit wie möglich in Richtung euere eigenen Prioritäten ziehen. Dies geschieht durch Vereinbarungen mit anderen, die dieselben Prioritäten wie ihr unterstützen. Wenn Ihr die Richtlinie in </a:t>
            </a:r>
            <a:r>
              <a:rPr lang="da">
                <a:latin typeface="Times New Roman"/>
                <a:ea typeface="Times New Roman"/>
                <a:cs typeface="Times New Roman"/>
                <a:sym typeface="Times New Roman"/>
              </a:rPr>
              <a:t>eure</a:t>
            </a:r>
            <a:r>
              <a:rPr lang="da">
                <a:latin typeface="Times New Roman"/>
                <a:ea typeface="Times New Roman"/>
                <a:cs typeface="Times New Roman"/>
                <a:sym typeface="Times New Roman"/>
              </a:rPr>
              <a:t> Richtung bringt, erhält ihr mehr Einflusspunkte. Man kann mit Einflusspunkten handeln und zu anderen Teams überführen. Ihr erhaltet auch Einflusspunkte indem Ihr sicherstellt, dass das, was ihr </a:t>
            </a:r>
            <a:r>
              <a:rPr lang="da">
                <a:latin typeface="Times New Roman"/>
                <a:ea typeface="Times New Roman"/>
                <a:cs typeface="Times New Roman"/>
                <a:sym typeface="Times New Roman"/>
              </a:rPr>
              <a:t>prioritiert</a:t>
            </a:r>
            <a:r>
              <a:rPr lang="da">
                <a:latin typeface="Times New Roman"/>
                <a:ea typeface="Times New Roman"/>
                <a:cs typeface="Times New Roman"/>
                <a:sym typeface="Times New Roman"/>
              </a:rPr>
              <a:t>, in der Richtlinie so weit wie möglich vorhanden ist. Ihr alle werdet mehr darüber erfahren, wenn das Spiel beginnt. Das Team, das seine IP am meisten erhöht, gewinnt das Spiel.</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In Kürze kriegt Ihr Zugang zur Plattform. Ihr bekommt danach euren Job im Team. Es ist immer eine Herausforderung, einen neuen Job zu bekommen. Verbringt deshalb 5-10 Minuten damit, euch darin zu vertiefen - damit ihr danach besser mitspielen könnt. Jeder von Euch erhält spezielle Aufgabe, die ihr für das Team lösen müsst, und ihr müsst sicherstellen, dass die anderen im Team verstehen, womit ihr beitragen könnt. Liest also eure Stellenbeschreibung – und schaut euch die verschiedenen Funktionen an, die auf dem Bildschirm zu finden sind.</a:t>
            </a:r>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Viel Spaß.. Und denk daran, unterwegs die Nachrichten auf dem Bildschirm im Auge zu behalten, damit du nichts Wichtiges verpasst!</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latin typeface="Times New Roman"/>
                <a:ea typeface="Times New Roman"/>
                <a:cs typeface="Times New Roman"/>
                <a:sym typeface="Times New Roman"/>
              </a:rPr>
              <a:t>Um die Schülerinnen und Schüler optimal zu verteilen, müssen sich alle Mitspieler 10 Minuten vor Spielbeginn einloggen. Die Lehrer*innen sollen also als erstes sicherstellen, dass jeder/jede Schüler*in einen Benutzer erstellt. Danach erhalten die Schüler*innen eine Nachricht, die beschreibt, dass sie auf den Spielbeginn warten sollen. Wenn der/die Lehrer*in mit ihrer Einführung fertig ist, können alle auf ihre Bildschirme zugreifen und anfangen ihre Stellenbeschreibungen zu lesen. </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da">
                <a:latin typeface="Times New Roman"/>
                <a:ea typeface="Times New Roman"/>
                <a:cs typeface="Times New Roman"/>
                <a:sym typeface="Times New Roman"/>
              </a:rPr>
              <a:t>Das bedeutet, dass Ihr heute Entscheidungen in der EU treffen werdet - es wird hektisch, lustig und lehrreich!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da">
                <a:latin typeface="Times New Roman"/>
                <a:ea typeface="Times New Roman"/>
                <a:cs typeface="Times New Roman"/>
                <a:sym typeface="Times New Roman"/>
              </a:rPr>
              <a:t>Ihr werdet in Teams über alle teilnehmenden Klassen hinweg verteilt. Jeder bekommt einen bestimmten Job. Die Rollen sind fiktiv und einige der Mechanismen in der EU sind im Spiel vereinfacht. So gibt es z.B. nur 7 Länder - statt 27 - und sie werden A-Land, B-Land usw. genannt.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solidFill>
                  <a:schemeClr val="dk1"/>
                </a:solidFill>
                <a:latin typeface="Times New Roman"/>
                <a:ea typeface="Times New Roman"/>
                <a:cs typeface="Times New Roman"/>
                <a:sym typeface="Times New Roman"/>
              </a:rPr>
              <a:t>Manche werden ein Land vertreten. </a:t>
            </a:r>
            <a:r>
              <a:rPr lang="da">
                <a:solidFill>
                  <a:schemeClr val="dk1"/>
                </a:solidFill>
                <a:latin typeface="Times New Roman"/>
                <a:ea typeface="Times New Roman"/>
                <a:cs typeface="Times New Roman"/>
                <a:sym typeface="Times New Roman"/>
              </a:rPr>
              <a:t>Andere</a:t>
            </a:r>
            <a:r>
              <a:rPr lang="da">
                <a:solidFill>
                  <a:schemeClr val="dk1"/>
                </a:solidFill>
                <a:latin typeface="Times New Roman"/>
                <a:ea typeface="Times New Roman"/>
                <a:cs typeface="Times New Roman"/>
                <a:sym typeface="Times New Roman"/>
              </a:rPr>
              <a:t> kriegen ein Job in der EU oder in einem Medienbüro. </a:t>
            </a:r>
            <a:endParaRPr sz="1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da">
                <a:solidFill>
                  <a:srgbClr val="3C4043"/>
                </a:solidFill>
                <a:highlight>
                  <a:srgbClr val="FFFFFF"/>
                </a:highlight>
                <a:latin typeface="Times New Roman"/>
                <a:ea typeface="Times New Roman"/>
                <a:cs typeface="Times New Roman"/>
                <a:sym typeface="Times New Roman"/>
              </a:rPr>
              <a:t>Minister sind </a:t>
            </a:r>
            <a:r>
              <a:rPr lang="da">
                <a:solidFill>
                  <a:srgbClr val="3C4043"/>
                </a:solidFill>
                <a:highlight>
                  <a:srgbClr val="FFFFFF"/>
                </a:highlight>
                <a:latin typeface="Times New Roman"/>
                <a:ea typeface="Times New Roman"/>
                <a:cs typeface="Times New Roman"/>
                <a:sym typeface="Times New Roman"/>
              </a:rPr>
              <a:t>hilflos</a:t>
            </a:r>
            <a:r>
              <a:rPr lang="da">
                <a:solidFill>
                  <a:srgbClr val="3C4043"/>
                </a:solidFill>
                <a:highlight>
                  <a:srgbClr val="FFFFFF"/>
                </a:highlight>
                <a:latin typeface="Times New Roman"/>
                <a:ea typeface="Times New Roman"/>
                <a:cs typeface="Times New Roman"/>
                <a:sym typeface="Times New Roman"/>
              </a:rPr>
              <a:t> ohne ihre Ratgeber, die für sie Probleme und Möglichkeiten untersuchen und darüber wichtige </a:t>
            </a:r>
            <a:r>
              <a:rPr lang="da">
                <a:solidFill>
                  <a:srgbClr val="3C4043"/>
                </a:solidFill>
                <a:highlight>
                  <a:srgbClr val="FFFFFF"/>
                </a:highlight>
                <a:latin typeface="Times New Roman"/>
                <a:ea typeface="Times New Roman"/>
                <a:cs typeface="Times New Roman"/>
                <a:sym typeface="Times New Roman"/>
              </a:rPr>
              <a:t>Notizen</a:t>
            </a:r>
            <a:r>
              <a:rPr lang="da">
                <a:solidFill>
                  <a:srgbClr val="3C4043"/>
                </a:solidFill>
                <a:highlight>
                  <a:srgbClr val="FFFFFF"/>
                </a:highlight>
                <a:latin typeface="Times New Roman"/>
                <a:ea typeface="Times New Roman"/>
                <a:cs typeface="Times New Roman"/>
                <a:sym typeface="Times New Roman"/>
              </a:rPr>
              <a:t> ausarbeiten – kurz und præcise.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da">
                <a:solidFill>
                  <a:schemeClr val="dk1"/>
                </a:solidFill>
                <a:latin typeface="Times New Roman"/>
                <a:ea typeface="Times New Roman"/>
                <a:cs typeface="Times New Roman"/>
                <a:sym typeface="Times New Roman"/>
              </a:rPr>
              <a:t>Bei Europe at Work geht es um die Aushandlung einer Richtlinie/Direktive, die die Regeln für Arbeitnehmer festlegt, die in einem anderen EU-Land arbeiten wollen.</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Die Kommission veröffentlicht dreimal im laufe des Spieltages einen jeweils überarbeiteten Entwurf der Richtlinie/Direktive. Die Kommission hört sich die Argumente der Mitgliedstaaten und des Parlaments an. Die Kommission hat zwei Gelegenheiten Änderungen an der Richtlinie vorzunehmen, um sicherzustellen, dass möglichst viele für die endgültige Richtlinie stimmen werden.  </a:t>
            </a:r>
            <a:endParaRPr/>
          </a:p>
          <a:p>
            <a:pPr indent="0" lvl="0" marL="0" rtl="0" algn="l">
              <a:lnSpc>
                <a:spcPct val="115000"/>
              </a:lnSpc>
              <a:spcBef>
                <a:spcPts val="2400"/>
              </a:spcBef>
              <a:spcAft>
                <a:spcPts val="1200"/>
              </a:spcAft>
              <a:buSzPts val="1100"/>
              <a:buNone/>
            </a:pPr>
            <a:r>
              <a:rPr lang="da">
                <a:latin typeface="Times New Roman"/>
                <a:ea typeface="Times New Roman"/>
                <a:cs typeface="Times New Roman"/>
                <a:sym typeface="Times New Roman"/>
              </a:rPr>
              <a:t>Die Kommission nimmt an den Sitzungen des Ministerrats und des Arbeitsmarktausschusses teil, und sie hat viele Mitarbeiter, die sich um die Beziehungen zu den anderen Verhandlungsführern bemühen. Diese Mitarbeiter finden heraus, wer bereit ist zuzustimmen und wer nicht und wer sich bemüht,  Kompromisse zu schließen und geben Vorschläge, wie darauf reagiert werden kann.</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Im EU-Parlament von Europe at Work gibt es vier Fraktionen. Jede Fraktion besteht aus demokratisch gewählten Politikern aus den Mitgliedstaaten, die nach ihren politischen Überzeugungen zusammenfinden. Im Arbeitsmarktausschuss sind Vertreter aller Fraktionen. Zusammen </a:t>
            </a:r>
            <a:r>
              <a:rPr lang="da">
                <a:latin typeface="Times New Roman"/>
                <a:ea typeface="Times New Roman"/>
                <a:cs typeface="Times New Roman"/>
                <a:sym typeface="Times New Roman"/>
              </a:rPr>
              <a:t>verhandeln</a:t>
            </a:r>
            <a:r>
              <a:rPr lang="da">
                <a:latin typeface="Times New Roman"/>
                <a:ea typeface="Times New Roman"/>
                <a:cs typeface="Times New Roman"/>
                <a:sym typeface="Times New Roman"/>
              </a:rPr>
              <a:t> Sie über den Richtlinienentwurf der Kommission. Wenn sie sich einigen können, haben sie eine stärkere Stimme gegenüber dem Rat der Europäischen Union (Ministerrat). </a:t>
            </a:r>
            <a:endParaRPr/>
          </a:p>
          <a:p>
            <a:pPr indent="0" lvl="0" marL="0" rtl="0" algn="l">
              <a:lnSpc>
                <a:spcPct val="115000"/>
              </a:lnSpc>
              <a:spcBef>
                <a:spcPts val="2400"/>
              </a:spcBef>
              <a:spcAft>
                <a:spcPts val="1200"/>
              </a:spcAft>
              <a:buSzPts val="1100"/>
              <a:buNone/>
            </a:pPr>
            <a:r>
              <a:rPr lang="da">
                <a:latin typeface="Times New Roman"/>
                <a:ea typeface="Times New Roman"/>
                <a:cs typeface="Times New Roman"/>
                <a:sym typeface="Times New Roman"/>
              </a:rPr>
              <a:t>Die Richtlinie kann nur dann angenommen werden, wenn es sowohl im EU-Parlament als auch im Ministerrat eine Mehrheit gibt. Im Parlament ist eine einfache Mehrheit erforderlich. Das bedeutet, dass es mehr Ja- als Nein-Stimmen geben muss.</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1100"/>
              <a:buNone/>
            </a:pPr>
            <a:r>
              <a:rPr lang="da">
                <a:latin typeface="Times New Roman"/>
                <a:ea typeface="Times New Roman"/>
                <a:cs typeface="Times New Roman"/>
                <a:sym typeface="Times New Roman"/>
              </a:rPr>
              <a:t>Im Rat der Europäischen Union (Ministerrat) in Europe at Work haben die Arbeitsminister aller sieben Mitgliedstaaten einen Platz. Im Ministerrat ist eine qualifizierte Mehrheit erforderlich. In Europe at Work bedeutet das, dass mindestens 4 Mitgliedstaaten, die zusammen mindestens 65 % der EU-Bürger repräsentieren, mit Ja stimmen müssen.</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26"/>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47" name="Google Shape;47;p26"/>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8" name="Google Shape;4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4" name="Google Shape;14;p18"/>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19"/>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8" name="Google Shape;18;p19"/>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20"/>
          <p:cNvSpPr txBox="1"/>
          <p:nvPr>
            <p:ph idx="1" type="body"/>
          </p:nvPr>
        </p:nvSpPr>
        <p:spPr>
          <a:xfrm>
            <a:off x="311700" y="1171675"/>
            <a:ext cx="3999900" cy="3397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0"/>
          <p:cNvSpPr txBox="1"/>
          <p:nvPr>
            <p:ph idx="2" type="body"/>
          </p:nvPr>
        </p:nvSpPr>
        <p:spPr>
          <a:xfrm>
            <a:off x="4832400" y="1171675"/>
            <a:ext cx="3999900" cy="3397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 name="Google Shape;37;p24"/>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38" name="Google Shape;38;p24"/>
          <p:cNvSpPr txBox="1"/>
          <p:nvPr>
            <p:ph type="title"/>
          </p:nvPr>
        </p:nvSpPr>
        <p:spPr>
          <a:xfrm>
            <a:off x="265500" y="1382350"/>
            <a:ext cx="4045200" cy="133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39" name="Google Shape;39;p24"/>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2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1600"/>
              </a:spcBef>
              <a:spcAft>
                <a:spcPts val="0"/>
              </a:spcAft>
              <a:buClr>
                <a:schemeClr val="accent1"/>
              </a:buClr>
              <a:buSzPts val="1400"/>
              <a:buChar char="○"/>
              <a:defRPr>
                <a:solidFill>
                  <a:schemeClr val="accent1"/>
                </a:solidFill>
              </a:defRPr>
            </a:lvl2pPr>
            <a:lvl3pPr indent="-317500" lvl="2" marL="1371600" algn="l">
              <a:lnSpc>
                <a:spcPct val="115000"/>
              </a:lnSpc>
              <a:spcBef>
                <a:spcPts val="1600"/>
              </a:spcBef>
              <a:spcAft>
                <a:spcPts val="0"/>
              </a:spcAft>
              <a:buClr>
                <a:schemeClr val="accent1"/>
              </a:buClr>
              <a:buSzPts val="1400"/>
              <a:buChar char="■"/>
              <a:defRPr>
                <a:solidFill>
                  <a:schemeClr val="accent1"/>
                </a:solidFill>
              </a:defRPr>
            </a:lvl3pPr>
            <a:lvl4pPr indent="-317500" lvl="3" marL="1828800" algn="l">
              <a:lnSpc>
                <a:spcPct val="115000"/>
              </a:lnSpc>
              <a:spcBef>
                <a:spcPts val="1600"/>
              </a:spcBef>
              <a:spcAft>
                <a:spcPts val="0"/>
              </a:spcAft>
              <a:buClr>
                <a:schemeClr val="accent1"/>
              </a:buClr>
              <a:buSzPts val="1400"/>
              <a:buChar char="●"/>
              <a:defRPr>
                <a:solidFill>
                  <a:schemeClr val="accent1"/>
                </a:solidFill>
              </a:defRPr>
            </a:lvl4pPr>
            <a:lvl5pPr indent="-317500" lvl="4" marL="2286000" algn="l">
              <a:lnSpc>
                <a:spcPct val="115000"/>
              </a:lnSpc>
              <a:spcBef>
                <a:spcPts val="1600"/>
              </a:spcBef>
              <a:spcAft>
                <a:spcPts val="0"/>
              </a:spcAft>
              <a:buClr>
                <a:schemeClr val="accent1"/>
              </a:buClr>
              <a:buSzPts val="1400"/>
              <a:buChar char="○"/>
              <a:defRPr>
                <a:solidFill>
                  <a:schemeClr val="accent1"/>
                </a:solidFill>
              </a:defRPr>
            </a:lvl5pPr>
            <a:lvl6pPr indent="-317500" lvl="5" marL="2743200" algn="l">
              <a:lnSpc>
                <a:spcPct val="115000"/>
              </a:lnSpc>
              <a:spcBef>
                <a:spcPts val="1600"/>
              </a:spcBef>
              <a:spcAft>
                <a:spcPts val="0"/>
              </a:spcAft>
              <a:buClr>
                <a:schemeClr val="accent1"/>
              </a:buClr>
              <a:buSzPts val="1400"/>
              <a:buChar char="■"/>
              <a:defRPr>
                <a:solidFill>
                  <a:schemeClr val="accent1"/>
                </a:solidFill>
              </a:defRPr>
            </a:lvl6pPr>
            <a:lvl7pPr indent="-317500" lvl="6" marL="3200400" algn="l">
              <a:lnSpc>
                <a:spcPct val="115000"/>
              </a:lnSpc>
              <a:spcBef>
                <a:spcPts val="1600"/>
              </a:spcBef>
              <a:spcAft>
                <a:spcPts val="0"/>
              </a:spcAft>
              <a:buClr>
                <a:schemeClr val="accent1"/>
              </a:buClr>
              <a:buSzPts val="1400"/>
              <a:buChar char="●"/>
              <a:defRPr>
                <a:solidFill>
                  <a:schemeClr val="accent1"/>
                </a:solidFill>
              </a:defRPr>
            </a:lvl7pPr>
            <a:lvl8pPr indent="-317500" lvl="7" marL="3657600" algn="l">
              <a:lnSpc>
                <a:spcPct val="115000"/>
              </a:lnSpc>
              <a:spcBef>
                <a:spcPts val="1600"/>
              </a:spcBef>
              <a:spcAft>
                <a:spcPts val="0"/>
              </a:spcAft>
              <a:buClr>
                <a:schemeClr val="accent1"/>
              </a:buClr>
              <a:buSzPts val="1400"/>
              <a:buChar char="○"/>
              <a:defRPr>
                <a:solidFill>
                  <a:schemeClr val="accent1"/>
                </a:solidFill>
              </a:defRPr>
            </a:lvl8pPr>
            <a:lvl9pPr indent="-317500" lvl="8" marL="4114800" algn="l">
              <a:lnSpc>
                <a:spcPct val="115000"/>
              </a:lnSpc>
              <a:spcBef>
                <a:spcPts val="1600"/>
              </a:spcBef>
              <a:spcAft>
                <a:spcPts val="1600"/>
              </a:spcAft>
              <a:buClr>
                <a:schemeClr val="accent1"/>
              </a:buClr>
              <a:buSzPts val="1400"/>
              <a:buChar char="■"/>
              <a:defRPr>
                <a:solidFill>
                  <a:schemeClr val="accent1"/>
                </a:solidFill>
              </a:defRPr>
            </a:lvl9pPr>
          </a:lstStyle>
          <a:p/>
        </p:txBody>
      </p:sp>
      <p:sp>
        <p:nvSpPr>
          <p:cNvPr id="41" name="Google Shape;4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4" name="Google Shape;4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rgbClr val="006838">
            <a:alpha val="48235"/>
          </a:srgbClr>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7" name="Google Shape;7;p16"/>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1600"/>
              </a:spcBef>
              <a:spcAft>
                <a:spcPts val="160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34.png"/><Relationship Id="rId6"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32.png"/><Relationship Id="rId7" Type="http://schemas.openxmlformats.org/officeDocument/2006/relationships/image" Target="../media/image29.png"/><Relationship Id="rId8"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10" Type="http://schemas.openxmlformats.org/officeDocument/2006/relationships/image" Target="../media/image12.png"/><Relationship Id="rId9"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25.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 name="Google Shape;54;p1"/>
          <p:cNvSpPr/>
          <p:nvPr/>
        </p:nvSpPr>
        <p:spPr>
          <a:xfrm>
            <a:off x="-6" y="1826427"/>
            <a:ext cx="9144000" cy="2987700"/>
          </a:xfrm>
          <a:prstGeom prst="rect">
            <a:avLst/>
          </a:prstGeom>
          <a:solidFill>
            <a:srgbClr val="006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DA1C5C"/>
              </a:solidFill>
              <a:latin typeface="Arial"/>
              <a:ea typeface="Arial"/>
              <a:cs typeface="Arial"/>
              <a:sym typeface="Arial"/>
            </a:endParaRPr>
          </a:p>
        </p:txBody>
      </p:sp>
      <p:sp>
        <p:nvSpPr>
          <p:cNvPr id="55" name="Google Shape;55;p1"/>
          <p:cNvSpPr txBox="1"/>
          <p:nvPr>
            <p:ph idx="4294967295" type="subTitle"/>
          </p:nvPr>
        </p:nvSpPr>
        <p:spPr>
          <a:xfrm>
            <a:off x="1025525" y="3141663"/>
            <a:ext cx="8118475" cy="7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Old Standard TT"/>
              <a:buNone/>
            </a:pPr>
            <a:r>
              <a:rPr b="1" i="0" lang="da" sz="4800" u="none" cap="none" strike="noStrike">
                <a:solidFill>
                  <a:schemeClr val="lt1"/>
                </a:solidFill>
                <a:latin typeface="Rokkitt"/>
                <a:ea typeface="Rokkitt"/>
                <a:cs typeface="Rokkitt"/>
                <a:sym typeface="Rokkitt"/>
              </a:rPr>
              <a:t>… und Euch mit </a:t>
            </a:r>
            <a:endParaRPr b="1" i="0" sz="4800" u="none" cap="none" strike="noStrike">
              <a:solidFill>
                <a:schemeClr val="lt1"/>
              </a:solidFill>
              <a:latin typeface="Rokkitt"/>
              <a:ea typeface="Rokkitt"/>
              <a:cs typeface="Rokkitt"/>
              <a:sym typeface="Rokkitt"/>
            </a:endParaRPr>
          </a:p>
        </p:txBody>
      </p:sp>
      <p:pic>
        <p:nvPicPr>
          <p:cNvPr id="56" name="Google Shape;56;p1"/>
          <p:cNvPicPr preferRelativeResize="0"/>
          <p:nvPr/>
        </p:nvPicPr>
        <p:blipFill rotWithShape="1">
          <a:blip r:embed="rId3">
            <a:alphaModFix/>
          </a:blip>
          <a:srcRect b="0" l="0" r="0" t="0"/>
          <a:stretch/>
        </p:blipFill>
        <p:spPr>
          <a:xfrm>
            <a:off x="512699" y="515360"/>
            <a:ext cx="5523827" cy="1194341"/>
          </a:xfrm>
          <a:prstGeom prst="rect">
            <a:avLst/>
          </a:prstGeom>
          <a:noFill/>
          <a:ln>
            <a:noFill/>
          </a:ln>
        </p:spPr>
      </p:pic>
      <p:sp>
        <p:nvSpPr>
          <p:cNvPr id="57" name="Google Shape;57;p1"/>
          <p:cNvSpPr/>
          <p:nvPr/>
        </p:nvSpPr>
        <p:spPr>
          <a:xfrm>
            <a:off x="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vad betyder ^^ smiley?" id="58" name="Google Shape;58;p1"/>
          <p:cNvPicPr preferRelativeResize="0"/>
          <p:nvPr/>
        </p:nvPicPr>
        <p:blipFill rotWithShape="1">
          <a:blip r:embed="rId4">
            <a:alphaModFix/>
          </a:blip>
          <a:srcRect b="0" l="0" r="0" t="0"/>
          <a:stretch/>
        </p:blipFill>
        <p:spPr>
          <a:xfrm>
            <a:off x="5800163" y="3344084"/>
            <a:ext cx="389598" cy="389598"/>
          </a:xfrm>
          <a:prstGeom prst="rect">
            <a:avLst/>
          </a:prstGeom>
          <a:noFill/>
          <a:ln>
            <a:noFill/>
          </a:ln>
        </p:spPr>
      </p:pic>
      <p:pic>
        <p:nvPicPr>
          <p:cNvPr id="59" name="Google Shape;59;p1"/>
          <p:cNvPicPr preferRelativeResize="0"/>
          <p:nvPr/>
        </p:nvPicPr>
        <p:blipFill rotWithShape="1">
          <a:blip r:embed="rId5">
            <a:alphaModFix/>
          </a:blip>
          <a:srcRect b="0" l="0" r="0" t="0"/>
          <a:stretch/>
        </p:blipFill>
        <p:spPr>
          <a:xfrm>
            <a:off x="6343648" y="955572"/>
            <a:ext cx="1844605" cy="50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166" name="Shape 166"/>
        <p:cNvGrpSpPr/>
        <p:nvPr/>
      </p:nvGrpSpPr>
      <p:grpSpPr>
        <a:xfrm>
          <a:off x="0" y="0"/>
          <a:ext cx="0" cy="0"/>
          <a:chOff x="0" y="0"/>
          <a:chExt cx="0" cy="0"/>
        </a:xfrm>
      </p:grpSpPr>
      <p:sp>
        <p:nvSpPr>
          <p:cNvPr id="167" name="Google Shape;167;p10"/>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Medienbüros</a:t>
            </a:r>
            <a:endParaRPr>
              <a:latin typeface="Rokkitt"/>
              <a:ea typeface="Rokkitt"/>
              <a:cs typeface="Rokkitt"/>
              <a:sym typeface="Rokkitt"/>
            </a:endParaRPr>
          </a:p>
        </p:txBody>
      </p:sp>
      <p:sp>
        <p:nvSpPr>
          <p:cNvPr id="168" name="Google Shape;168;p10"/>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1200"/>
              </a:spcBef>
              <a:spcAft>
                <a:spcPts val="600"/>
              </a:spcAft>
              <a:buSzPts val="1800"/>
              <a:buNone/>
            </a:pPr>
            <a:r>
              <a:t/>
            </a:r>
            <a:endParaRPr>
              <a:latin typeface="Rokkitt"/>
              <a:ea typeface="Rokkitt"/>
              <a:cs typeface="Rokkitt"/>
              <a:sym typeface="Rokkitt"/>
            </a:endParaRPr>
          </a:p>
        </p:txBody>
      </p:sp>
      <p:sp>
        <p:nvSpPr>
          <p:cNvPr descr="Leerstelle" id="169" name="Google Shape;169;p10"/>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Scoop Dog Magazine" id="170" name="Google Shape;170;p10"/>
          <p:cNvGrpSpPr/>
          <p:nvPr/>
        </p:nvGrpSpPr>
        <p:grpSpPr>
          <a:xfrm>
            <a:off x="882194" y="2307775"/>
            <a:ext cx="1530187" cy="1896453"/>
            <a:chOff x="882194" y="2307775"/>
            <a:chExt cx="1530187" cy="1896453"/>
          </a:xfrm>
        </p:grpSpPr>
        <p:pic>
          <p:nvPicPr>
            <p:cNvPr id="171" name="Google Shape;171;p10"/>
            <p:cNvPicPr preferRelativeResize="0"/>
            <p:nvPr/>
          </p:nvPicPr>
          <p:blipFill rotWithShape="1">
            <a:blip r:embed="rId3">
              <a:alphaModFix/>
            </a:blip>
            <a:srcRect b="0" l="0" r="0" t="0"/>
            <a:stretch/>
          </p:blipFill>
          <p:spPr>
            <a:xfrm>
              <a:off x="888381" y="2307775"/>
              <a:ext cx="1524000" cy="1524000"/>
            </a:xfrm>
            <a:prstGeom prst="rect">
              <a:avLst/>
            </a:prstGeom>
            <a:noFill/>
            <a:ln>
              <a:noFill/>
            </a:ln>
          </p:spPr>
        </p:pic>
        <p:sp>
          <p:nvSpPr>
            <p:cNvPr id="172" name="Google Shape;172;p10"/>
            <p:cNvSpPr txBox="1"/>
            <p:nvPr/>
          </p:nvSpPr>
          <p:spPr>
            <a:xfrm>
              <a:off x="882194" y="3927229"/>
              <a:ext cx="1519967"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Scoop Dog Magazine</a:t>
              </a:r>
              <a:endParaRPr b="0" i="0" sz="1200" u="none" cap="none" strike="noStrike">
                <a:solidFill>
                  <a:srgbClr val="000000"/>
                </a:solidFill>
                <a:latin typeface="Arial"/>
                <a:ea typeface="Arial"/>
                <a:cs typeface="Arial"/>
                <a:sym typeface="Arial"/>
              </a:endParaRPr>
            </a:p>
          </p:txBody>
        </p:sp>
      </p:grpSp>
      <p:grpSp>
        <p:nvGrpSpPr>
          <p:cNvPr descr="Logo: The Next Europe" id="173" name="Google Shape;173;p10"/>
          <p:cNvGrpSpPr/>
          <p:nvPr/>
        </p:nvGrpSpPr>
        <p:grpSpPr>
          <a:xfrm>
            <a:off x="3326779" y="2870200"/>
            <a:ext cx="1524000" cy="1919790"/>
            <a:chOff x="3326779" y="2870200"/>
            <a:chExt cx="1524000" cy="1919790"/>
          </a:xfrm>
        </p:grpSpPr>
        <p:pic>
          <p:nvPicPr>
            <p:cNvPr id="174" name="Google Shape;174;p10"/>
            <p:cNvPicPr preferRelativeResize="0"/>
            <p:nvPr/>
          </p:nvPicPr>
          <p:blipFill rotWithShape="1">
            <a:blip r:embed="rId4">
              <a:alphaModFix/>
            </a:blip>
            <a:srcRect b="0" l="0" r="0" t="0"/>
            <a:stretch/>
          </p:blipFill>
          <p:spPr>
            <a:xfrm>
              <a:off x="3326779" y="2870200"/>
              <a:ext cx="1524000" cy="1524000"/>
            </a:xfrm>
            <a:prstGeom prst="rect">
              <a:avLst/>
            </a:prstGeom>
            <a:noFill/>
            <a:ln>
              <a:noFill/>
            </a:ln>
          </p:spPr>
        </p:pic>
        <p:sp>
          <p:nvSpPr>
            <p:cNvPr id="175" name="Google Shape;175;p10"/>
            <p:cNvSpPr txBox="1"/>
            <p:nvPr/>
          </p:nvSpPr>
          <p:spPr>
            <a:xfrm>
              <a:off x="3424126" y="4512991"/>
              <a:ext cx="126829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The Next Europe</a:t>
              </a:r>
              <a:endParaRPr b="0" i="0" sz="1200" u="none" cap="none" strike="noStrike">
                <a:solidFill>
                  <a:srgbClr val="000000"/>
                </a:solidFill>
                <a:latin typeface="Arial"/>
                <a:ea typeface="Arial"/>
                <a:cs typeface="Arial"/>
                <a:sym typeface="Arial"/>
              </a:endParaRPr>
            </a:p>
          </p:txBody>
        </p:sp>
      </p:grpSp>
      <p:grpSp>
        <p:nvGrpSpPr>
          <p:cNvPr descr="Logo: Buisness Now" id="176" name="Google Shape;176;p10"/>
          <p:cNvGrpSpPr/>
          <p:nvPr/>
        </p:nvGrpSpPr>
        <p:grpSpPr>
          <a:xfrm>
            <a:off x="5794917" y="1940408"/>
            <a:ext cx="1524000" cy="1906853"/>
            <a:chOff x="5794917" y="1940408"/>
            <a:chExt cx="1524000" cy="1906853"/>
          </a:xfrm>
        </p:grpSpPr>
        <p:sp>
          <p:nvSpPr>
            <p:cNvPr id="177" name="Google Shape;177;p10"/>
            <p:cNvSpPr/>
            <p:nvPr/>
          </p:nvSpPr>
          <p:spPr>
            <a:xfrm>
              <a:off x="5865541" y="1999785"/>
              <a:ext cx="1390186" cy="14124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8" name="Google Shape;178;p10"/>
            <p:cNvGrpSpPr/>
            <p:nvPr/>
          </p:nvGrpSpPr>
          <p:grpSpPr>
            <a:xfrm>
              <a:off x="5794917" y="1940408"/>
              <a:ext cx="1524000" cy="1906853"/>
              <a:chOff x="5794917" y="1940408"/>
              <a:chExt cx="1524000" cy="1906853"/>
            </a:xfrm>
          </p:grpSpPr>
          <p:pic>
            <p:nvPicPr>
              <p:cNvPr id="179" name="Google Shape;179;p10"/>
              <p:cNvPicPr preferRelativeResize="0"/>
              <p:nvPr/>
            </p:nvPicPr>
            <p:blipFill rotWithShape="1">
              <a:blip r:embed="rId5">
                <a:alphaModFix/>
              </a:blip>
              <a:srcRect b="0" l="0" r="0" t="0"/>
              <a:stretch/>
            </p:blipFill>
            <p:spPr>
              <a:xfrm>
                <a:off x="5794917" y="1940408"/>
                <a:ext cx="1524000" cy="1524000"/>
              </a:xfrm>
              <a:prstGeom prst="rect">
                <a:avLst/>
              </a:prstGeom>
              <a:noFill/>
              <a:ln>
                <a:noFill/>
              </a:ln>
            </p:spPr>
          </p:pic>
          <p:sp>
            <p:nvSpPr>
              <p:cNvPr id="180" name="Google Shape;180;p10"/>
              <p:cNvSpPr txBox="1"/>
              <p:nvPr/>
            </p:nvSpPr>
            <p:spPr>
              <a:xfrm>
                <a:off x="6022408" y="3570262"/>
                <a:ext cx="1082348"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Business Now</a:t>
                </a:r>
                <a:endParaRPr b="0" i="0" sz="12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184" name="Shape 184"/>
        <p:cNvGrpSpPr/>
        <p:nvPr/>
      </p:nvGrpSpPr>
      <p:grpSpPr>
        <a:xfrm>
          <a:off x="0" y="0"/>
          <a:ext cx="0" cy="0"/>
          <a:chOff x="0" y="0"/>
          <a:chExt cx="0" cy="0"/>
        </a:xfrm>
      </p:grpSpPr>
      <p:sp>
        <p:nvSpPr>
          <p:cNvPr id="185" name="Google Shape;185;p11"/>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Lobbyorganisationen</a:t>
            </a:r>
            <a:endParaRPr>
              <a:latin typeface="Rokkitt"/>
              <a:ea typeface="Rokkitt"/>
              <a:cs typeface="Rokkitt"/>
              <a:sym typeface="Rokkitt"/>
            </a:endParaRPr>
          </a:p>
        </p:txBody>
      </p:sp>
      <p:sp>
        <p:nvSpPr>
          <p:cNvPr id="186" name="Google Shape;186;p11"/>
          <p:cNvSpPr txBox="1"/>
          <p:nvPr>
            <p:ph idx="1" type="body"/>
          </p:nvPr>
        </p:nvSpPr>
        <p:spPr>
          <a:xfrm>
            <a:off x="311700" y="1171600"/>
            <a:ext cx="8520600" cy="129653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1200"/>
              </a:spcBef>
              <a:spcAft>
                <a:spcPts val="600"/>
              </a:spcAft>
              <a:buSzPts val="1800"/>
              <a:buNone/>
            </a:pPr>
            <a:r>
              <a:t/>
            </a:r>
            <a:endParaRPr>
              <a:latin typeface="Rokkitt"/>
              <a:ea typeface="Rokkitt"/>
              <a:cs typeface="Rokkitt"/>
              <a:sym typeface="Rokkitt"/>
            </a:endParaRPr>
          </a:p>
        </p:txBody>
      </p:sp>
      <p:sp>
        <p:nvSpPr>
          <p:cNvPr descr="Leerstelle" id="187" name="Google Shape;187;p11"/>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The Greatest Union" id="188" name="Google Shape;188;p11"/>
          <p:cNvGrpSpPr/>
          <p:nvPr/>
        </p:nvGrpSpPr>
        <p:grpSpPr>
          <a:xfrm>
            <a:off x="823685" y="2536010"/>
            <a:ext cx="1625600" cy="1902599"/>
            <a:chOff x="823685" y="2536010"/>
            <a:chExt cx="1625600" cy="1902599"/>
          </a:xfrm>
        </p:grpSpPr>
        <p:pic>
          <p:nvPicPr>
            <p:cNvPr id="189" name="Google Shape;189;p11"/>
            <p:cNvPicPr preferRelativeResize="0"/>
            <p:nvPr/>
          </p:nvPicPr>
          <p:blipFill rotWithShape="1">
            <a:blip r:embed="rId3">
              <a:alphaModFix/>
            </a:blip>
            <a:srcRect b="0" l="0" r="0" t="0"/>
            <a:stretch/>
          </p:blipFill>
          <p:spPr>
            <a:xfrm>
              <a:off x="823685" y="2536010"/>
              <a:ext cx="1625600" cy="1625600"/>
            </a:xfrm>
            <a:prstGeom prst="rect">
              <a:avLst/>
            </a:prstGeom>
            <a:noFill/>
            <a:ln>
              <a:noFill/>
            </a:ln>
          </p:spPr>
        </p:pic>
        <p:sp>
          <p:nvSpPr>
            <p:cNvPr id="190" name="Google Shape;190;p11"/>
            <p:cNvSpPr txBox="1"/>
            <p:nvPr/>
          </p:nvSpPr>
          <p:spPr>
            <a:xfrm>
              <a:off x="927880" y="4161610"/>
              <a:ext cx="142859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The Greatest Union</a:t>
              </a:r>
              <a:endParaRPr b="0" i="0" sz="1200" u="none" cap="none" strike="noStrike">
                <a:solidFill>
                  <a:srgbClr val="000000"/>
                </a:solidFill>
                <a:latin typeface="Arial"/>
                <a:ea typeface="Arial"/>
                <a:cs typeface="Arial"/>
                <a:sym typeface="Arial"/>
              </a:endParaRPr>
            </a:p>
          </p:txBody>
        </p:sp>
      </p:grpSp>
      <p:grpSp>
        <p:nvGrpSpPr>
          <p:cNvPr descr="Logo: Europäischer Arbejdsgeberverband" id="191" name="Google Shape;191;p11"/>
          <p:cNvGrpSpPr/>
          <p:nvPr/>
        </p:nvGrpSpPr>
        <p:grpSpPr>
          <a:xfrm>
            <a:off x="2775415" y="2536010"/>
            <a:ext cx="1625600" cy="2087265"/>
            <a:chOff x="2775415" y="2536010"/>
            <a:chExt cx="1625600" cy="2087265"/>
          </a:xfrm>
        </p:grpSpPr>
        <p:pic>
          <p:nvPicPr>
            <p:cNvPr id="192" name="Google Shape;192;p11"/>
            <p:cNvPicPr preferRelativeResize="0"/>
            <p:nvPr/>
          </p:nvPicPr>
          <p:blipFill rotWithShape="1">
            <a:blip r:embed="rId4">
              <a:alphaModFix/>
            </a:blip>
            <a:srcRect b="0" l="0" r="0" t="0"/>
            <a:stretch/>
          </p:blipFill>
          <p:spPr>
            <a:xfrm>
              <a:off x="2775415" y="2536010"/>
              <a:ext cx="1625600" cy="1625600"/>
            </a:xfrm>
            <a:prstGeom prst="rect">
              <a:avLst/>
            </a:prstGeom>
            <a:noFill/>
            <a:ln>
              <a:noFill/>
            </a:ln>
          </p:spPr>
        </p:pic>
        <p:sp>
          <p:nvSpPr>
            <p:cNvPr id="193" name="Google Shape;193;p11"/>
            <p:cNvSpPr txBox="1"/>
            <p:nvPr/>
          </p:nvSpPr>
          <p:spPr>
            <a:xfrm>
              <a:off x="2792965" y="4161610"/>
              <a:ext cx="1590499"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descr="Logo: The Bare Minimum" id="194" name="Google Shape;194;p11"/>
          <p:cNvGrpSpPr/>
          <p:nvPr/>
        </p:nvGrpSpPr>
        <p:grpSpPr>
          <a:xfrm>
            <a:off x="4757854" y="2536010"/>
            <a:ext cx="1625600" cy="1902599"/>
            <a:chOff x="4757854" y="2536010"/>
            <a:chExt cx="1625600" cy="1902599"/>
          </a:xfrm>
        </p:grpSpPr>
        <p:pic>
          <p:nvPicPr>
            <p:cNvPr id="195" name="Google Shape;195;p11"/>
            <p:cNvPicPr preferRelativeResize="0"/>
            <p:nvPr/>
          </p:nvPicPr>
          <p:blipFill rotWithShape="1">
            <a:blip r:embed="rId5">
              <a:alphaModFix/>
            </a:blip>
            <a:srcRect b="0" l="0" r="0" t="0"/>
            <a:stretch/>
          </p:blipFill>
          <p:spPr>
            <a:xfrm>
              <a:off x="4757854" y="2536010"/>
              <a:ext cx="1625600" cy="1625600"/>
            </a:xfrm>
            <a:prstGeom prst="rect">
              <a:avLst/>
            </a:prstGeom>
            <a:noFill/>
            <a:ln>
              <a:noFill/>
            </a:ln>
          </p:spPr>
        </p:pic>
        <p:sp>
          <p:nvSpPr>
            <p:cNvPr id="196" name="Google Shape;196;p11"/>
            <p:cNvSpPr txBox="1"/>
            <p:nvPr/>
          </p:nvSpPr>
          <p:spPr>
            <a:xfrm>
              <a:off x="4895891" y="4161610"/>
              <a:ext cx="141737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The Bare Minimum</a:t>
              </a:r>
              <a:endParaRPr b="0" i="0" sz="1200" u="none" cap="none" strike="noStrike">
                <a:solidFill>
                  <a:srgbClr val="000000"/>
                </a:solidFill>
                <a:latin typeface="Arial"/>
                <a:ea typeface="Arial"/>
                <a:cs typeface="Arial"/>
                <a:sym typeface="Arial"/>
              </a:endParaRPr>
            </a:p>
          </p:txBody>
        </p:sp>
      </p:grpSp>
      <p:grpSp>
        <p:nvGrpSpPr>
          <p:cNvPr descr="Logo: InCrypted Lagune" id="197" name="Google Shape;197;p11"/>
          <p:cNvGrpSpPr/>
          <p:nvPr/>
        </p:nvGrpSpPr>
        <p:grpSpPr>
          <a:xfrm>
            <a:off x="6740293" y="2536010"/>
            <a:ext cx="1625600" cy="1902599"/>
            <a:chOff x="6740293" y="2536010"/>
            <a:chExt cx="1625600" cy="1902599"/>
          </a:xfrm>
        </p:grpSpPr>
        <p:sp>
          <p:nvSpPr>
            <p:cNvPr id="198" name="Google Shape;198;p11"/>
            <p:cNvSpPr/>
            <p:nvPr/>
          </p:nvSpPr>
          <p:spPr>
            <a:xfrm>
              <a:off x="6770029" y="2571093"/>
              <a:ext cx="1563648" cy="156364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99" name="Google Shape;199;p11"/>
            <p:cNvGrpSpPr/>
            <p:nvPr/>
          </p:nvGrpSpPr>
          <p:grpSpPr>
            <a:xfrm>
              <a:off x="6740293" y="2536010"/>
              <a:ext cx="1625600" cy="1902599"/>
              <a:chOff x="6740293" y="2536010"/>
              <a:chExt cx="1625600" cy="1902599"/>
            </a:xfrm>
          </p:grpSpPr>
          <p:pic>
            <p:nvPicPr>
              <p:cNvPr id="200" name="Google Shape;200;p11"/>
              <p:cNvPicPr preferRelativeResize="0"/>
              <p:nvPr/>
            </p:nvPicPr>
            <p:blipFill rotWithShape="1">
              <a:blip r:embed="rId6">
                <a:alphaModFix/>
              </a:blip>
              <a:srcRect b="0" l="0" r="0" t="0"/>
              <a:stretch/>
            </p:blipFill>
            <p:spPr>
              <a:xfrm>
                <a:off x="6740293" y="2536010"/>
                <a:ext cx="1625600" cy="1625600"/>
              </a:xfrm>
              <a:prstGeom prst="rect">
                <a:avLst/>
              </a:prstGeom>
              <a:noFill/>
              <a:ln>
                <a:noFill/>
              </a:ln>
            </p:spPr>
          </p:pic>
          <p:sp>
            <p:nvSpPr>
              <p:cNvPr id="201" name="Google Shape;201;p11"/>
              <p:cNvSpPr txBox="1"/>
              <p:nvPr/>
            </p:nvSpPr>
            <p:spPr>
              <a:xfrm>
                <a:off x="6912646" y="4161610"/>
                <a:ext cx="1338828"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InCrypted Lagune</a:t>
                </a:r>
                <a:endParaRPr b="0" i="0" sz="1200" u="none" cap="none" strike="noStrike">
                  <a:solidFill>
                    <a:srgbClr val="000000"/>
                  </a:solidFill>
                  <a:latin typeface="Arial"/>
                  <a:ea typeface="Arial"/>
                  <a:cs typeface="Arial"/>
                  <a:sym typeface="Arial"/>
                </a:endParaRPr>
              </a:p>
            </p:txBody>
          </p:sp>
        </p:grpSp>
      </p:grpSp>
      <p:sp>
        <p:nvSpPr>
          <p:cNvPr id="202" name="Google Shape;202;p11"/>
          <p:cNvSpPr/>
          <p:nvPr/>
        </p:nvSpPr>
        <p:spPr>
          <a:xfrm>
            <a:off x="2583097" y="4164125"/>
            <a:ext cx="1934179"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ckwell"/>
                <a:ea typeface="Rockwell"/>
                <a:cs typeface="Rockwell"/>
                <a:sym typeface="Rockwell"/>
              </a:rPr>
              <a:t>Europäischer Arbeitgeberverband</a:t>
            </a:r>
            <a:endParaRPr b="0" i="0" sz="1200" u="none" cap="none" strike="noStrike">
              <a:solidFill>
                <a:srgbClr val="000000"/>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alpha val="13725"/>
          </a:schemeClr>
        </a:solidFill>
      </p:bgPr>
    </p:bg>
    <p:spTree>
      <p:nvGrpSpPr>
        <p:cNvPr id="206" name="Shape 206"/>
        <p:cNvGrpSpPr/>
        <p:nvPr/>
      </p:nvGrpSpPr>
      <p:grpSpPr>
        <a:xfrm>
          <a:off x="0" y="0"/>
          <a:ext cx="0" cy="0"/>
          <a:chOff x="0" y="0"/>
          <a:chExt cx="0" cy="0"/>
        </a:xfrm>
      </p:grpSpPr>
      <p:sp>
        <p:nvSpPr>
          <p:cNvPr id="207" name="Google Shape;207;p12"/>
          <p:cNvSpPr txBox="1"/>
          <p:nvPr>
            <p:ph type="title"/>
          </p:nvPr>
        </p:nvSpPr>
        <p:spPr>
          <a:xfrm>
            <a:off x="223507" y="42524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Einfluss bekommen</a:t>
            </a:r>
            <a:endParaRPr>
              <a:latin typeface="Rokkitt"/>
              <a:ea typeface="Rokkitt"/>
              <a:cs typeface="Rokkitt"/>
              <a:sym typeface="Rokkitt"/>
            </a:endParaRPr>
          </a:p>
        </p:txBody>
      </p:sp>
      <p:sp>
        <p:nvSpPr>
          <p:cNvPr id="208" name="Google Shape;208;p12"/>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9" name="Google Shape;209;p12"/>
          <p:cNvPicPr preferRelativeResize="0"/>
          <p:nvPr/>
        </p:nvPicPr>
        <p:blipFill rotWithShape="1">
          <a:blip r:embed="rId4">
            <a:alphaModFix/>
          </a:blip>
          <a:srcRect b="0" l="0" r="0" t="0"/>
          <a:stretch/>
        </p:blipFill>
        <p:spPr>
          <a:xfrm>
            <a:off x="307095" y="1582168"/>
            <a:ext cx="1158340" cy="1048603"/>
          </a:xfrm>
          <a:prstGeom prst="rect">
            <a:avLst/>
          </a:prstGeom>
          <a:noFill/>
          <a:ln>
            <a:noFill/>
          </a:ln>
        </p:spPr>
      </p:pic>
      <p:pic>
        <p:nvPicPr>
          <p:cNvPr id="210" name="Google Shape;210;p12"/>
          <p:cNvPicPr preferRelativeResize="0"/>
          <p:nvPr/>
        </p:nvPicPr>
        <p:blipFill rotWithShape="1">
          <a:blip r:embed="rId5">
            <a:alphaModFix/>
          </a:blip>
          <a:srcRect b="0" l="0" r="0" t="0"/>
          <a:stretch/>
        </p:blipFill>
        <p:spPr>
          <a:xfrm>
            <a:off x="6959601" y="3440249"/>
            <a:ext cx="1158340" cy="1060796"/>
          </a:xfrm>
          <a:prstGeom prst="rect">
            <a:avLst/>
          </a:prstGeom>
          <a:noFill/>
          <a:ln>
            <a:noFill/>
          </a:ln>
        </p:spPr>
      </p:pic>
      <p:pic>
        <p:nvPicPr>
          <p:cNvPr id="211" name="Google Shape;211;p12"/>
          <p:cNvPicPr preferRelativeResize="0"/>
          <p:nvPr/>
        </p:nvPicPr>
        <p:blipFill rotWithShape="1">
          <a:blip r:embed="rId6">
            <a:alphaModFix/>
          </a:blip>
          <a:srcRect b="0" l="0" r="0" t="0"/>
          <a:stretch/>
        </p:blipFill>
        <p:spPr>
          <a:xfrm>
            <a:off x="6507690" y="389347"/>
            <a:ext cx="1282409" cy="1541773"/>
          </a:xfrm>
          <a:prstGeom prst="rect">
            <a:avLst/>
          </a:prstGeom>
          <a:noFill/>
          <a:ln>
            <a:noFill/>
          </a:ln>
        </p:spPr>
      </p:pic>
      <p:pic>
        <p:nvPicPr>
          <p:cNvPr id="212" name="Google Shape;212;p12"/>
          <p:cNvPicPr preferRelativeResize="0"/>
          <p:nvPr/>
        </p:nvPicPr>
        <p:blipFill rotWithShape="1">
          <a:blip r:embed="rId7">
            <a:alphaModFix/>
          </a:blip>
          <a:srcRect b="0" l="0" r="0" t="0"/>
          <a:stretch/>
        </p:blipFill>
        <p:spPr>
          <a:xfrm>
            <a:off x="1276141" y="3496182"/>
            <a:ext cx="1258286" cy="1368529"/>
          </a:xfrm>
          <a:prstGeom prst="rect">
            <a:avLst/>
          </a:prstGeom>
          <a:noFill/>
          <a:ln>
            <a:noFill/>
          </a:ln>
        </p:spPr>
      </p:pic>
      <p:pic>
        <p:nvPicPr>
          <p:cNvPr id="213" name="Google Shape;213;p12"/>
          <p:cNvPicPr preferRelativeResize="0"/>
          <p:nvPr/>
        </p:nvPicPr>
        <p:blipFill rotWithShape="1">
          <a:blip r:embed="rId8">
            <a:alphaModFix/>
          </a:blip>
          <a:srcRect b="0" l="0" r="0" t="0"/>
          <a:stretch/>
        </p:blipFill>
        <p:spPr>
          <a:xfrm rot="-212634">
            <a:off x="1721428" y="1414013"/>
            <a:ext cx="4982180" cy="2313564"/>
          </a:xfrm>
          <a:prstGeom prst="rect">
            <a:avLst/>
          </a:prstGeom>
          <a:noFill/>
          <a:ln>
            <a:noFill/>
          </a:ln>
        </p:spPr>
      </p:pic>
      <p:sp>
        <p:nvSpPr>
          <p:cNvPr id="214" name="Google Shape;214;p12"/>
          <p:cNvSpPr txBox="1"/>
          <p:nvPr/>
        </p:nvSpPr>
        <p:spPr>
          <a:xfrm>
            <a:off x="2350208" y="2107600"/>
            <a:ext cx="36957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a" sz="1400" u="none" cap="none" strike="noStrike">
                <a:solidFill>
                  <a:schemeClr val="lt1"/>
                </a:solidFill>
                <a:latin typeface="Arial"/>
                <a:ea typeface="Arial"/>
                <a:cs typeface="Arial"/>
                <a:sym typeface="Arial"/>
              </a:rPr>
              <a:t>Mehr Bürger und Bürgerinnen sollten das recht haben, in anderen EU-Ländern zu arbeiten – Nein Danke zu sozialem Dumping… Mehr Wirtschaftsw</a:t>
            </a:r>
            <a:r>
              <a:rPr lang="da">
                <a:solidFill>
                  <a:schemeClr val="lt1"/>
                </a:solidFill>
              </a:rPr>
              <a:t>a</a:t>
            </a:r>
            <a:r>
              <a:rPr b="0" i="0" lang="da" sz="1400" u="none" cap="none" strike="noStrike">
                <a:solidFill>
                  <a:schemeClr val="lt1"/>
                </a:solidFill>
                <a:latin typeface="Arial"/>
                <a:ea typeface="Arial"/>
                <a:cs typeface="Arial"/>
                <a:sym typeface="Arial"/>
              </a:rPr>
              <a:t>chstum… Weniger EU–Kontrolle…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725"/>
          </a:srgbClr>
        </a:solidFill>
      </p:bgPr>
    </p:bg>
    <p:spTree>
      <p:nvGrpSpPr>
        <p:cNvPr id="218" name="Shape 218"/>
        <p:cNvGrpSpPr/>
        <p:nvPr/>
      </p:nvGrpSpPr>
      <p:grpSpPr>
        <a:xfrm>
          <a:off x="0" y="0"/>
          <a:ext cx="0" cy="0"/>
          <a:chOff x="0" y="0"/>
          <a:chExt cx="0" cy="0"/>
        </a:xfrm>
      </p:grpSpPr>
      <p:sp>
        <p:nvSpPr>
          <p:cNvPr id="219" name="Google Shape;219;p13"/>
          <p:cNvSpPr txBox="1"/>
          <p:nvPr>
            <p:ph type="title"/>
          </p:nvPr>
        </p:nvSpPr>
        <p:spPr>
          <a:xfrm>
            <a:off x="223507" y="42524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Die meisten Einflusspunkte gewinnen</a:t>
            </a:r>
            <a:endParaRPr>
              <a:latin typeface="Rokkitt"/>
              <a:ea typeface="Rokkitt"/>
              <a:cs typeface="Rokkitt"/>
              <a:sym typeface="Rokkitt"/>
            </a:endParaRPr>
          </a:p>
        </p:txBody>
      </p:sp>
      <p:sp>
        <p:nvSpPr>
          <p:cNvPr id="220" name="Google Shape;220;p13"/>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3"/>
          <p:cNvSpPr/>
          <p:nvPr/>
        </p:nvSpPr>
        <p:spPr>
          <a:xfrm>
            <a:off x="2452690" y="1595510"/>
            <a:ext cx="2880000" cy="2880000"/>
          </a:xfrm>
          <a:prstGeom prst="ellipse">
            <a:avLst/>
          </a:prstGeom>
          <a:solidFill>
            <a:srgbClr val="DA1C5C"/>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da" sz="4800" u="none" cap="none" strike="noStrike">
                <a:solidFill>
                  <a:schemeClr val="lt1"/>
                </a:solidFill>
                <a:latin typeface="Arial"/>
                <a:ea typeface="Arial"/>
                <a:cs typeface="Arial"/>
                <a:sym typeface="Arial"/>
              </a:rPr>
              <a:t>IP</a:t>
            </a:r>
            <a:endParaRPr b="0"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a" sz="1600" u="none" cap="none" strike="noStrike">
                <a:solidFill>
                  <a:schemeClr val="lt1"/>
                </a:solidFill>
                <a:latin typeface="Arial"/>
                <a:ea typeface="Arial"/>
                <a:cs typeface="Arial"/>
                <a:sym typeface="Arial"/>
              </a:rPr>
              <a:t>(Informelle Macht) </a:t>
            </a:r>
            <a:endParaRPr b="0"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725"/>
          </a:srgbClr>
        </a:solidFill>
      </p:bgPr>
    </p:bg>
    <p:spTree>
      <p:nvGrpSpPr>
        <p:cNvPr id="225" name="Shape 225"/>
        <p:cNvGrpSpPr/>
        <p:nvPr/>
      </p:nvGrpSpPr>
      <p:grpSpPr>
        <a:xfrm>
          <a:off x="0" y="0"/>
          <a:ext cx="0" cy="0"/>
          <a:chOff x="0" y="0"/>
          <a:chExt cx="0" cy="0"/>
        </a:xfrm>
      </p:grpSpPr>
      <p:pic>
        <p:nvPicPr>
          <p:cNvPr descr="Et billede, der indeholder bygning, skulptur, hund, brun&#10;&#10;Automatisk genereret beskrivelse" id="226" name="Google Shape;226;p14"/>
          <p:cNvPicPr preferRelativeResize="0"/>
          <p:nvPr/>
        </p:nvPicPr>
        <p:blipFill rotWithShape="1">
          <a:blip r:embed="rId3">
            <a:alphaModFix/>
          </a:blip>
          <a:srcRect b="0" l="0" r="0" t="0"/>
          <a:stretch/>
        </p:blipFill>
        <p:spPr>
          <a:xfrm>
            <a:off x="1833251" y="1647930"/>
            <a:ext cx="3688292" cy="3495570"/>
          </a:xfrm>
          <a:prstGeom prst="rect">
            <a:avLst/>
          </a:prstGeom>
          <a:noFill/>
          <a:ln>
            <a:noFill/>
          </a:ln>
        </p:spPr>
      </p:pic>
      <p:sp>
        <p:nvSpPr>
          <p:cNvPr id="227" name="Google Shape;227;p14"/>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Concentration, please!</a:t>
            </a:r>
            <a:endParaRPr>
              <a:latin typeface="Rokkitt"/>
              <a:ea typeface="Rokkitt"/>
              <a:cs typeface="Rokkitt"/>
              <a:sym typeface="Rokkitt"/>
            </a:endParaRPr>
          </a:p>
        </p:txBody>
      </p:sp>
      <p:sp>
        <p:nvSpPr>
          <p:cNvPr id="228" name="Google Shape;228;p14"/>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1200"/>
              </a:spcBef>
              <a:spcAft>
                <a:spcPts val="0"/>
              </a:spcAft>
              <a:buSzPts val="1400"/>
              <a:buNone/>
            </a:pPr>
            <a:r>
              <a:t/>
            </a:r>
            <a:endParaRPr>
              <a:latin typeface="Rokkitt"/>
              <a:ea typeface="Rokkitt"/>
              <a:cs typeface="Rokkitt"/>
              <a:sym typeface="Rokkitt"/>
            </a:endParaRPr>
          </a:p>
          <a:p>
            <a:pPr indent="0" lvl="0" marL="139700" rtl="0" algn="l">
              <a:lnSpc>
                <a:spcPct val="100000"/>
              </a:lnSpc>
              <a:spcBef>
                <a:spcPts val="1200"/>
              </a:spcBef>
              <a:spcAft>
                <a:spcPts val="0"/>
              </a:spcAft>
              <a:buSzPts val="1400"/>
              <a:buNone/>
            </a:pPr>
            <a:r>
              <a:t/>
            </a:r>
            <a:endParaRPr>
              <a:latin typeface="Rokkitt"/>
              <a:ea typeface="Rokkitt"/>
              <a:cs typeface="Rokkitt"/>
              <a:sym typeface="Rokkitt"/>
            </a:endParaRPr>
          </a:p>
        </p:txBody>
      </p:sp>
      <p:pic>
        <p:nvPicPr>
          <p:cNvPr descr="Et billede, der indeholder elektronik, monitor, indendørs, sidder&#10;&#10;Automatisk genereret beskrivelse" id="229" name="Google Shape;229;p14"/>
          <p:cNvPicPr preferRelativeResize="0"/>
          <p:nvPr/>
        </p:nvPicPr>
        <p:blipFill rotWithShape="1">
          <a:blip r:embed="rId4">
            <a:alphaModFix/>
          </a:blip>
          <a:srcRect b="0" l="0" r="0" t="0"/>
          <a:stretch/>
        </p:blipFill>
        <p:spPr>
          <a:xfrm>
            <a:off x="4370669" y="2260831"/>
            <a:ext cx="1939695" cy="1479017"/>
          </a:xfrm>
          <a:prstGeom prst="rect">
            <a:avLst/>
          </a:prstGeom>
          <a:noFill/>
          <a:ln>
            <a:noFill/>
          </a:ln>
        </p:spPr>
      </p:pic>
      <p:sp>
        <p:nvSpPr>
          <p:cNvPr id="230" name="Google Shape;230;p14"/>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28">
                                            <p:txEl>
                                              <p:pRg end="0" st="0"/>
                                            </p:txEl>
                                          </p:spTgt>
                                        </p:tgtEl>
                                        <p:attrNameLst>
                                          <p:attrName>style.visibility</p:attrName>
                                        </p:attrNameLst>
                                      </p:cBhvr>
                                      <p:to>
                                        <p:strVal val="visible"/>
                                      </p:to>
                                    </p:set>
                                    <p:animEffect filter="fade" transition="in">
                                      <p:cBhvr>
                                        <p:cTn dur="500"/>
                                        <p:tgtEl>
                                          <p:spTgt spid="228">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28">
                                            <p:txEl>
                                              <p:pRg end="1" st="1"/>
                                            </p:txEl>
                                          </p:spTgt>
                                        </p:tgtEl>
                                        <p:attrNameLst>
                                          <p:attrName>style.visibility</p:attrName>
                                        </p:attrNameLst>
                                      </p:cBhvr>
                                      <p:to>
                                        <p:strVal val="visible"/>
                                      </p:to>
                                    </p:set>
                                    <p:animEffect filter="fade" transition="in">
                                      <p:cBhvr>
                                        <p:cTn dur="500"/>
                                        <p:tgtEl>
                                          <p:spTgt spid="22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725"/>
          </a:srgbClr>
        </a:solidFill>
      </p:bgPr>
    </p:bg>
    <p:spTree>
      <p:nvGrpSpPr>
        <p:cNvPr id="234" name="Shape 234"/>
        <p:cNvGrpSpPr/>
        <p:nvPr/>
      </p:nvGrpSpPr>
      <p:grpSpPr>
        <a:xfrm>
          <a:off x="0" y="0"/>
          <a:ext cx="0" cy="0"/>
          <a:chOff x="0" y="0"/>
          <a:chExt cx="0" cy="0"/>
        </a:xfrm>
      </p:grpSpPr>
      <p:sp>
        <p:nvSpPr>
          <p:cNvPr id="235" name="Google Shape;235;p15"/>
          <p:cNvSpPr txBox="1"/>
          <p:nvPr>
            <p:ph type="title"/>
          </p:nvPr>
        </p:nvSpPr>
        <p:spPr>
          <a:xfrm>
            <a:off x="223507" y="42524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Jetzt geht es los!</a:t>
            </a:r>
            <a:endParaRPr>
              <a:latin typeface="Rokkitt"/>
              <a:ea typeface="Rokkitt"/>
              <a:cs typeface="Rokkitt"/>
              <a:sym typeface="Rokkitt"/>
            </a:endParaRPr>
          </a:p>
        </p:txBody>
      </p:sp>
      <p:sp>
        <p:nvSpPr>
          <p:cNvPr id="236" name="Google Shape;236;p15"/>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5"/>
          <p:cNvSpPr/>
          <p:nvPr/>
        </p:nvSpPr>
        <p:spPr>
          <a:xfrm>
            <a:off x="1229100" y="1374203"/>
            <a:ext cx="2880000" cy="2880000"/>
          </a:xfrm>
          <a:prstGeom prst="ellipse">
            <a:avLst/>
          </a:prstGeom>
          <a:solidFill>
            <a:srgbClr val="006838"/>
          </a:solidFill>
          <a:ln>
            <a:noFill/>
          </a:ln>
        </p:spPr>
        <p:txBody>
          <a:bodyPr anchorCtr="0" anchor="ctr" bIns="91425" lIns="36000" spcFirstLastPara="1" rIns="36000"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da" sz="2800" u="none" cap="none" strike="noStrike">
                <a:solidFill>
                  <a:schemeClr val="lt1"/>
                </a:solidFill>
                <a:latin typeface="Rokkitt"/>
                <a:ea typeface="Rokkitt"/>
                <a:cs typeface="Rokkitt"/>
                <a:sym typeface="Rokkitt"/>
              </a:rPr>
              <a:t>Påvirk direktivet</a:t>
            </a:r>
            <a:endParaRPr b="0" i="0" sz="1400" u="none" cap="none" strike="noStrik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3">
            <a:alphaModFix/>
          </a:blip>
          <a:srcRect b="11797" l="3730" r="4343" t="20639"/>
          <a:stretch/>
        </p:blipFill>
        <p:spPr>
          <a:xfrm>
            <a:off x="930311" y="1304006"/>
            <a:ext cx="7283378" cy="3345691"/>
          </a:xfrm>
          <a:prstGeom prst="rect">
            <a:avLst/>
          </a:prstGeom>
          <a:noFill/>
          <a:ln>
            <a:noFill/>
          </a:ln>
        </p:spPr>
      </p:pic>
      <p:sp>
        <p:nvSpPr>
          <p:cNvPr id="239" name="Google Shape;239;p15"/>
          <p:cNvSpPr txBox="1"/>
          <p:nvPr/>
        </p:nvSpPr>
        <p:spPr>
          <a:xfrm>
            <a:off x="6172200" y="4694012"/>
            <a:ext cx="215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63" name="Shape 63"/>
        <p:cNvGrpSpPr/>
        <p:nvPr/>
      </p:nvGrpSpPr>
      <p:grpSpPr>
        <a:xfrm>
          <a:off x="0" y="0"/>
          <a:ext cx="0" cy="0"/>
          <a:chOff x="0" y="0"/>
          <a:chExt cx="0" cy="0"/>
        </a:xfrm>
      </p:grpSpPr>
      <p:sp>
        <p:nvSpPr>
          <p:cNvPr id="64" name="Google Shape;64;p2"/>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Zu allererst - einloggen</a:t>
            </a:r>
            <a:endParaRPr>
              <a:latin typeface="Rokkitt"/>
              <a:ea typeface="Rokkitt"/>
              <a:cs typeface="Rokkitt"/>
              <a:sym typeface="Rokkitt"/>
            </a:endParaRPr>
          </a:p>
        </p:txBody>
      </p:sp>
      <p:sp>
        <p:nvSpPr>
          <p:cNvPr id="65" name="Google Shape;65;p2"/>
          <p:cNvSpPr txBox="1"/>
          <p:nvPr>
            <p:ph idx="1" type="body"/>
          </p:nvPr>
        </p:nvSpPr>
        <p:spPr>
          <a:xfrm>
            <a:off x="311699" y="1171600"/>
            <a:ext cx="5142043" cy="3397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Rokkitt"/>
              <a:buAutoNum type="arabicPeriod"/>
            </a:pPr>
            <a:r>
              <a:rPr lang="da">
                <a:latin typeface="Rokkitt"/>
                <a:ea typeface="Rokkitt"/>
                <a:cs typeface="Rokkitt"/>
                <a:sym typeface="Rokkitt"/>
              </a:rPr>
              <a:t>Geht zu dem Link des </a:t>
            </a:r>
            <a:r>
              <a:rPr lang="da">
                <a:latin typeface="Rokkitt"/>
                <a:ea typeface="Rokkitt"/>
                <a:cs typeface="Rokkitt"/>
                <a:sym typeface="Rokkitt"/>
              </a:rPr>
              <a:t>Spiels</a:t>
            </a:r>
            <a:endParaRPr>
              <a:solidFill>
                <a:srgbClr val="DA1C5C"/>
              </a:solidFill>
              <a:latin typeface="Rokkitt"/>
              <a:ea typeface="Rokkitt"/>
              <a:cs typeface="Rokkitt"/>
              <a:sym typeface="Rokkitt"/>
            </a:endParaRPr>
          </a:p>
          <a:p>
            <a:pPr indent="-342900" lvl="0" marL="457200" rtl="0" algn="l">
              <a:lnSpc>
                <a:spcPct val="100000"/>
              </a:lnSpc>
              <a:spcBef>
                <a:spcPts val="600"/>
              </a:spcBef>
              <a:spcAft>
                <a:spcPts val="0"/>
              </a:spcAft>
              <a:buSzPts val="1800"/>
              <a:buFont typeface="Rokkitt"/>
              <a:buAutoNum type="arabicPeriod"/>
            </a:pPr>
            <a:r>
              <a:rPr lang="da">
                <a:latin typeface="Rokkitt"/>
                <a:ea typeface="Rokkitt"/>
                <a:cs typeface="Rokkitt"/>
                <a:sym typeface="Rokkitt"/>
              </a:rPr>
              <a:t>Erstellt einen Benutzer </a:t>
            </a:r>
            <a:endParaRPr>
              <a:latin typeface="Rokkitt"/>
              <a:ea typeface="Rokkitt"/>
              <a:cs typeface="Rokkitt"/>
              <a:sym typeface="Rokkitt"/>
            </a:endParaRPr>
          </a:p>
          <a:p>
            <a:pPr indent="-342900" lvl="0" marL="457200" rtl="0" algn="l">
              <a:lnSpc>
                <a:spcPct val="100000"/>
              </a:lnSpc>
              <a:spcBef>
                <a:spcPts val="600"/>
              </a:spcBef>
              <a:spcAft>
                <a:spcPts val="600"/>
              </a:spcAft>
              <a:buSzPts val="1800"/>
              <a:buFont typeface="Rokkitt"/>
              <a:buAutoNum type="arabicPeriod"/>
            </a:pPr>
            <a:r>
              <a:rPr lang="da">
                <a:latin typeface="Rokkitt"/>
                <a:ea typeface="Rokkitt"/>
                <a:cs typeface="Rokkitt"/>
                <a:sym typeface="Rokkitt"/>
              </a:rPr>
              <a:t>Das Spiel beginnt in 10 Minuten</a:t>
            </a:r>
            <a:endParaRPr>
              <a:latin typeface="Rokkitt"/>
              <a:ea typeface="Rokkitt"/>
              <a:cs typeface="Rokkitt"/>
              <a:sym typeface="Rokkitt"/>
            </a:endParaRPr>
          </a:p>
        </p:txBody>
      </p:sp>
      <p:sp>
        <p:nvSpPr>
          <p:cNvPr descr="Leerstelle" id="66" name="Google Shape;66;p2"/>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5">
                                            <p:txEl>
                                              <p:pRg end="0" st="0"/>
                                            </p:txEl>
                                          </p:spTgt>
                                        </p:tgtEl>
                                        <p:attrNameLst>
                                          <p:attrName>style.visibility</p:attrName>
                                        </p:attrNameLst>
                                      </p:cBhvr>
                                      <p:to>
                                        <p:strVal val="visible"/>
                                      </p:to>
                                    </p:set>
                                    <p:animEffect filter="fade" transition="in">
                                      <p:cBhvr>
                                        <p:cTn dur="500"/>
                                        <p:tgtEl>
                                          <p:spTgt spid="65">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5">
                                            <p:txEl>
                                              <p:pRg end="1" st="1"/>
                                            </p:txEl>
                                          </p:spTgt>
                                        </p:tgtEl>
                                        <p:attrNameLst>
                                          <p:attrName>style.visibility</p:attrName>
                                        </p:attrNameLst>
                                      </p:cBhvr>
                                      <p:to>
                                        <p:strVal val="visible"/>
                                      </p:to>
                                    </p:set>
                                    <p:animEffect filter="fade" transition="in">
                                      <p:cBhvr>
                                        <p:cTn dur="500"/>
                                        <p:tgtEl>
                                          <p:spTgt spid="65">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65">
                                            <p:txEl>
                                              <p:pRg end="2" st="2"/>
                                            </p:txEl>
                                          </p:spTgt>
                                        </p:tgtEl>
                                        <p:attrNameLst>
                                          <p:attrName>style.visibility</p:attrName>
                                        </p:attrNameLst>
                                      </p:cBhvr>
                                      <p:to>
                                        <p:strVal val="visible"/>
                                      </p:to>
                                    </p:set>
                                    <p:animEffect filter="fade" transition="in">
                                      <p:cBhvr>
                                        <p:cTn dur="500"/>
                                        <p:tgtEl>
                                          <p:spTgt spid="6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70" name="Shape 70"/>
        <p:cNvGrpSpPr/>
        <p:nvPr/>
      </p:nvGrpSpPr>
      <p:grpSpPr>
        <a:xfrm>
          <a:off x="0" y="0"/>
          <a:ext cx="0" cy="0"/>
          <a:chOff x="0" y="0"/>
          <a:chExt cx="0" cy="0"/>
        </a:xfrm>
      </p:grpSpPr>
      <p:pic>
        <p:nvPicPr>
          <p:cNvPr descr="Landeskarte über fiktive EU. Abbildung von den Ländern A bis G." id="71" name="Google Shape;71;p3"/>
          <p:cNvPicPr preferRelativeResize="0"/>
          <p:nvPr/>
        </p:nvPicPr>
        <p:blipFill rotWithShape="1">
          <a:blip r:embed="rId3">
            <a:alphaModFix/>
          </a:blip>
          <a:srcRect b="0" l="0" r="0" t="0"/>
          <a:stretch/>
        </p:blipFill>
        <p:spPr>
          <a:xfrm>
            <a:off x="4572000" y="38446"/>
            <a:ext cx="4384875" cy="4846441"/>
          </a:xfrm>
          <a:prstGeom prst="rect">
            <a:avLst/>
          </a:prstGeom>
          <a:noFill/>
          <a:ln>
            <a:noFill/>
          </a:ln>
        </p:spPr>
      </p:pic>
      <p:sp>
        <p:nvSpPr>
          <p:cNvPr id="72" name="Google Shape;72;p3"/>
          <p:cNvSpPr txBox="1"/>
          <p:nvPr>
            <p:ph type="title"/>
          </p:nvPr>
        </p:nvSpPr>
        <p:spPr>
          <a:xfrm>
            <a:off x="6700" y="139812"/>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Heute spielen wir Europe at Work!</a:t>
            </a:r>
            <a:endParaRPr>
              <a:latin typeface="Rokkitt"/>
              <a:ea typeface="Rokkitt"/>
              <a:cs typeface="Rokkitt"/>
              <a:sym typeface="Rokkitt"/>
            </a:endParaRPr>
          </a:p>
        </p:txBody>
      </p:sp>
      <p:sp>
        <p:nvSpPr>
          <p:cNvPr descr="Europe at Work smartart" id="73" name="Google Shape;73;p3"/>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SzPts val="1800"/>
              <a:buNone/>
            </a:pPr>
            <a:r>
              <a:t/>
            </a:r>
            <a:endParaRPr sz="1400">
              <a:latin typeface="Rokkitt"/>
              <a:ea typeface="Rokkitt"/>
              <a:cs typeface="Rokkitt"/>
              <a:sym typeface="Rokkitt"/>
            </a:endParaRPr>
          </a:p>
          <a:p>
            <a:pPr indent="0" lvl="0" marL="0" rtl="0" algn="l">
              <a:lnSpc>
                <a:spcPct val="115000"/>
              </a:lnSpc>
              <a:spcBef>
                <a:spcPts val="1200"/>
              </a:spcBef>
              <a:spcAft>
                <a:spcPts val="1600"/>
              </a:spcAft>
              <a:buSzPts val="1800"/>
              <a:buNone/>
            </a:pPr>
            <a:r>
              <a:t/>
            </a:r>
            <a:endParaRPr>
              <a:latin typeface="Rokkitt"/>
              <a:ea typeface="Rokkitt"/>
              <a:cs typeface="Rokkitt"/>
              <a:sym typeface="Rokkitt"/>
            </a:endParaRPr>
          </a:p>
        </p:txBody>
      </p:sp>
      <p:sp>
        <p:nvSpPr>
          <p:cNvPr descr="Leerstelle" id="74" name="Google Shape;74;p3"/>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Team logos" id="75" name="Google Shape;75;p3"/>
          <p:cNvGrpSpPr/>
          <p:nvPr/>
        </p:nvGrpSpPr>
        <p:grpSpPr>
          <a:xfrm>
            <a:off x="326644" y="1352300"/>
            <a:ext cx="4671244" cy="3261687"/>
            <a:chOff x="326644" y="1352300"/>
            <a:chExt cx="4671244" cy="3261687"/>
          </a:xfrm>
        </p:grpSpPr>
        <p:pic>
          <p:nvPicPr>
            <p:cNvPr id="76" name="Google Shape;76;p3"/>
            <p:cNvPicPr preferRelativeResize="0"/>
            <p:nvPr/>
          </p:nvPicPr>
          <p:blipFill rotWithShape="1">
            <a:blip r:embed="rId4">
              <a:alphaModFix/>
            </a:blip>
            <a:srcRect b="0" l="0" r="0" t="0"/>
            <a:stretch/>
          </p:blipFill>
          <p:spPr>
            <a:xfrm>
              <a:off x="326644" y="1352300"/>
              <a:ext cx="1524000" cy="1524000"/>
            </a:xfrm>
            <a:prstGeom prst="rect">
              <a:avLst/>
            </a:prstGeom>
            <a:noFill/>
            <a:ln>
              <a:noFill/>
            </a:ln>
          </p:spPr>
        </p:pic>
        <p:pic>
          <p:nvPicPr>
            <p:cNvPr id="77" name="Google Shape;77;p3"/>
            <p:cNvPicPr preferRelativeResize="0"/>
            <p:nvPr/>
          </p:nvPicPr>
          <p:blipFill rotWithShape="1">
            <a:blip r:embed="rId5">
              <a:alphaModFix/>
            </a:blip>
            <a:srcRect b="0" l="0" r="0" t="0"/>
            <a:stretch/>
          </p:blipFill>
          <p:spPr>
            <a:xfrm>
              <a:off x="2591019" y="3470987"/>
              <a:ext cx="1714500" cy="1143000"/>
            </a:xfrm>
            <a:prstGeom prst="rect">
              <a:avLst/>
            </a:prstGeom>
            <a:noFill/>
            <a:ln>
              <a:noFill/>
            </a:ln>
          </p:spPr>
        </p:pic>
        <p:pic>
          <p:nvPicPr>
            <p:cNvPr id="78" name="Google Shape;78;p3"/>
            <p:cNvPicPr preferRelativeResize="0"/>
            <p:nvPr/>
          </p:nvPicPr>
          <p:blipFill rotWithShape="1">
            <a:blip r:embed="rId6">
              <a:alphaModFix/>
            </a:blip>
            <a:srcRect b="0" l="0" r="0" t="0"/>
            <a:stretch/>
          </p:blipFill>
          <p:spPr>
            <a:xfrm>
              <a:off x="1348775" y="2362288"/>
              <a:ext cx="1625600" cy="1625600"/>
            </a:xfrm>
            <a:prstGeom prst="rect">
              <a:avLst/>
            </a:prstGeom>
            <a:noFill/>
            <a:ln>
              <a:noFill/>
            </a:ln>
          </p:spPr>
        </p:pic>
        <p:pic>
          <p:nvPicPr>
            <p:cNvPr id="79" name="Google Shape;79;p3"/>
            <p:cNvPicPr preferRelativeResize="0"/>
            <p:nvPr/>
          </p:nvPicPr>
          <p:blipFill rotWithShape="1">
            <a:blip r:embed="rId7">
              <a:alphaModFix/>
            </a:blip>
            <a:srcRect b="0" l="0" r="0" t="0"/>
            <a:stretch/>
          </p:blipFill>
          <p:spPr>
            <a:xfrm>
              <a:off x="3092888" y="1875555"/>
              <a:ext cx="1905000" cy="1905000"/>
            </a:xfrm>
            <a:prstGeom prst="rect">
              <a:avLst/>
            </a:prstGeom>
            <a:noFill/>
            <a:ln>
              <a:noFill/>
            </a:ln>
          </p:spPr>
        </p:pic>
      </p:grpSp>
      <p:pic>
        <p:nvPicPr>
          <p:cNvPr descr="Landeskarte über fiktive EU. Abbildung von den Ländern A bis G." id="80" name="Google Shape;80;p3"/>
          <p:cNvPicPr preferRelativeResize="0"/>
          <p:nvPr/>
        </p:nvPicPr>
        <p:blipFill rotWithShape="1">
          <a:blip r:embed="rId8">
            <a:alphaModFix/>
          </a:blip>
          <a:srcRect b="0" l="0" r="0" t="0"/>
          <a:stretch/>
        </p:blipFill>
        <p:spPr>
          <a:xfrm>
            <a:off x="4572000" y="102947"/>
            <a:ext cx="4384875" cy="48464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100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725"/>
          </a:srgbClr>
        </a:solidFill>
      </p:bgPr>
    </p:bg>
    <p:spTree>
      <p:nvGrpSpPr>
        <p:cNvPr id="84" name="Shape 84"/>
        <p:cNvGrpSpPr/>
        <p:nvPr/>
      </p:nvGrpSpPr>
      <p:grpSpPr>
        <a:xfrm>
          <a:off x="0" y="0"/>
          <a:ext cx="0" cy="0"/>
          <a:chOff x="0" y="0"/>
          <a:chExt cx="0" cy="0"/>
        </a:xfrm>
      </p:grpSpPr>
      <p:sp>
        <p:nvSpPr>
          <p:cNvPr id="85" name="Google Shape;85;p4"/>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sz="3200">
                <a:solidFill>
                  <a:schemeClr val="dk1"/>
                </a:solidFill>
                <a:latin typeface="Rokkitt"/>
                <a:ea typeface="Rokkitt"/>
                <a:cs typeface="Rokkitt"/>
                <a:sym typeface="Rokkitt"/>
              </a:rPr>
              <a:t>Eine aktive Rolle für jeden</a:t>
            </a:r>
            <a:endParaRPr sz="3200">
              <a:latin typeface="Rokkitt"/>
              <a:ea typeface="Rokkitt"/>
              <a:cs typeface="Rokkitt"/>
              <a:sym typeface="Rokkitt"/>
            </a:endParaRPr>
          </a:p>
        </p:txBody>
      </p:sp>
      <p:sp>
        <p:nvSpPr>
          <p:cNvPr id="86" name="Google Shape;86;p4"/>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4"/>
          <p:cNvPicPr preferRelativeResize="0"/>
          <p:nvPr/>
        </p:nvPicPr>
        <p:blipFill rotWithShape="1">
          <a:blip r:embed="rId3">
            <a:alphaModFix/>
          </a:blip>
          <a:srcRect b="0" l="0" r="0" t="0"/>
          <a:stretch/>
        </p:blipFill>
        <p:spPr>
          <a:xfrm>
            <a:off x="1575583" y="1421646"/>
            <a:ext cx="4909624" cy="30589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725"/>
          </a:srgbClr>
        </a:solidFill>
      </p:bgPr>
    </p:bg>
    <p:spTree>
      <p:nvGrpSpPr>
        <p:cNvPr id="91" name="Shape 91"/>
        <p:cNvGrpSpPr/>
        <p:nvPr/>
      </p:nvGrpSpPr>
      <p:grpSpPr>
        <a:xfrm>
          <a:off x="0" y="0"/>
          <a:ext cx="0" cy="0"/>
          <a:chOff x="0" y="0"/>
          <a:chExt cx="0" cy="0"/>
        </a:xfrm>
      </p:grpSpPr>
      <p:sp>
        <p:nvSpPr>
          <p:cNvPr id="92" name="Google Shape;92;p5"/>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Gute Ratschläge sind Gold wert</a:t>
            </a:r>
            <a:endParaRPr>
              <a:latin typeface="Rokkitt"/>
              <a:ea typeface="Rokkitt"/>
              <a:cs typeface="Rokkitt"/>
              <a:sym typeface="Rokkitt"/>
            </a:endParaRPr>
          </a:p>
        </p:txBody>
      </p:sp>
      <p:sp>
        <p:nvSpPr>
          <p:cNvPr id="93" name="Google Shape;93;p5"/>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1200"/>
              </a:spcBef>
              <a:spcAft>
                <a:spcPts val="0"/>
              </a:spcAft>
              <a:buSzPts val="1400"/>
              <a:buNone/>
            </a:pPr>
            <a:r>
              <a:t/>
            </a:r>
            <a:endParaRPr>
              <a:latin typeface="Rokkitt"/>
              <a:ea typeface="Rokkitt"/>
              <a:cs typeface="Rokkitt"/>
              <a:sym typeface="Rokkitt"/>
            </a:endParaRPr>
          </a:p>
        </p:txBody>
      </p:sp>
      <p:sp>
        <p:nvSpPr>
          <p:cNvPr id="94" name="Google Shape;94;p5"/>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5"/>
          <p:cNvPicPr preferRelativeResize="0"/>
          <p:nvPr/>
        </p:nvPicPr>
        <p:blipFill rotWithShape="1">
          <a:blip r:embed="rId3">
            <a:alphaModFix/>
          </a:blip>
          <a:srcRect b="0" l="0" r="0" t="0"/>
          <a:stretch/>
        </p:blipFill>
        <p:spPr>
          <a:xfrm>
            <a:off x="1561514" y="1695493"/>
            <a:ext cx="3634759" cy="2385560"/>
          </a:xfrm>
          <a:prstGeom prst="rect">
            <a:avLst/>
          </a:prstGeom>
          <a:noFill/>
          <a:ln>
            <a:noFill/>
          </a:ln>
        </p:spPr>
      </p:pic>
      <p:pic>
        <p:nvPicPr>
          <p:cNvPr id="96" name="Google Shape;96;p5"/>
          <p:cNvPicPr preferRelativeResize="0"/>
          <p:nvPr/>
        </p:nvPicPr>
        <p:blipFill rotWithShape="1">
          <a:blip r:embed="rId4">
            <a:alphaModFix/>
          </a:blip>
          <a:srcRect b="0" l="0" r="0" t="0"/>
          <a:stretch/>
        </p:blipFill>
        <p:spPr>
          <a:xfrm>
            <a:off x="4929369" y="2399129"/>
            <a:ext cx="2804403" cy="19691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500"/>
                                        <p:tgtEl>
                                          <p:spTgt spid="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100" name="Shape 100"/>
        <p:cNvGrpSpPr/>
        <p:nvPr/>
      </p:nvGrpSpPr>
      <p:grpSpPr>
        <a:xfrm>
          <a:off x="0" y="0"/>
          <a:ext cx="0" cy="0"/>
          <a:chOff x="0" y="0"/>
          <a:chExt cx="0" cy="0"/>
        </a:xfrm>
      </p:grpSpPr>
      <p:sp>
        <p:nvSpPr>
          <p:cNvPr id="101" name="Google Shape;101;p6"/>
          <p:cNvSpPr txBox="1"/>
          <p:nvPr>
            <p:ph type="title"/>
          </p:nvPr>
        </p:nvSpPr>
        <p:spPr>
          <a:xfrm>
            <a:off x="311700" y="239184"/>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Regeln für die Menschen, die in anderen EU-Ländern arbeiten wollen</a:t>
            </a:r>
            <a:endParaRPr>
              <a:latin typeface="Rokkitt"/>
              <a:ea typeface="Rokkitt"/>
              <a:cs typeface="Rokkitt"/>
              <a:sym typeface="Rokkitt"/>
            </a:endParaRPr>
          </a:p>
        </p:txBody>
      </p:sp>
      <p:sp>
        <p:nvSpPr>
          <p:cNvPr descr="Leerstelle" id="102" name="Google Shape;102;p6"/>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Punkt: Wie sollten Unternehemen kontrolliert werden?&#10;" id="103" name="Google Shape;103;p6"/>
          <p:cNvSpPr/>
          <p:nvPr/>
        </p:nvSpPr>
        <p:spPr>
          <a:xfrm>
            <a:off x="862397" y="1528263"/>
            <a:ext cx="2160000" cy="2160000"/>
          </a:xfrm>
          <a:prstGeom prst="ellipse">
            <a:avLst/>
          </a:prstGeom>
          <a:solidFill>
            <a:srgbClr val="DA1C5C"/>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da" sz="1800" u="none" cap="none" strike="noStrike">
                <a:solidFill>
                  <a:schemeClr val="lt1"/>
                </a:solidFill>
                <a:latin typeface="Rokkitt"/>
                <a:ea typeface="Rokkitt"/>
                <a:cs typeface="Rokkitt"/>
                <a:sym typeface="Rokkitt"/>
              </a:rPr>
              <a:t>Wie sol</a:t>
            </a:r>
            <a:r>
              <a:rPr lang="da" sz="1800">
                <a:solidFill>
                  <a:schemeClr val="lt1"/>
                </a:solidFill>
                <a:latin typeface="Rokkitt"/>
                <a:ea typeface="Rokkitt"/>
                <a:cs typeface="Rokkitt"/>
                <a:sym typeface="Rokkitt"/>
              </a:rPr>
              <a:t>l</a:t>
            </a:r>
            <a:r>
              <a:rPr b="0" i="0" lang="da" sz="1800" u="none" cap="none" strike="noStrike">
                <a:solidFill>
                  <a:schemeClr val="lt1"/>
                </a:solidFill>
                <a:latin typeface="Rokkitt"/>
                <a:ea typeface="Rokkitt"/>
                <a:cs typeface="Rokkitt"/>
                <a:sym typeface="Rokkitt"/>
              </a:rPr>
              <a:t>en </a:t>
            </a:r>
            <a:r>
              <a:rPr lang="da" sz="1800">
                <a:solidFill>
                  <a:schemeClr val="lt1"/>
                </a:solidFill>
                <a:latin typeface="Rokkitt"/>
                <a:ea typeface="Rokkitt"/>
                <a:cs typeface="Rokkitt"/>
                <a:sym typeface="Rokkitt"/>
              </a:rPr>
              <a:t>Unternehmen</a:t>
            </a:r>
            <a:r>
              <a:rPr b="0" i="0" lang="da" sz="1800" u="none" cap="none" strike="noStrike">
                <a:solidFill>
                  <a:schemeClr val="lt1"/>
                </a:solidFill>
                <a:latin typeface="Rokkitt"/>
                <a:ea typeface="Rokkitt"/>
                <a:cs typeface="Rokkitt"/>
                <a:sym typeface="Rokkitt"/>
              </a:rPr>
              <a:t> kontrolliert werden?</a:t>
            </a:r>
            <a:endParaRPr b="0" i="0" sz="1400" u="none" cap="none" strike="noStrike">
              <a:solidFill>
                <a:srgbClr val="000000"/>
              </a:solidFill>
              <a:latin typeface="Arial"/>
              <a:ea typeface="Arial"/>
              <a:cs typeface="Arial"/>
              <a:sym typeface="Arial"/>
            </a:endParaRPr>
          </a:p>
        </p:txBody>
      </p:sp>
      <p:sp>
        <p:nvSpPr>
          <p:cNvPr descr="Punkt: Wann sollte die Gesetzgebung in Kraft treten?&#10;" id="104" name="Google Shape;104;p6"/>
          <p:cNvSpPr/>
          <p:nvPr/>
        </p:nvSpPr>
        <p:spPr>
          <a:xfrm>
            <a:off x="2528114" y="2507729"/>
            <a:ext cx="2160000" cy="2160000"/>
          </a:xfrm>
          <a:prstGeom prst="ellipse">
            <a:avLst/>
          </a:prstGeom>
          <a:solidFill>
            <a:srgbClr val="006838"/>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da" sz="1800" u="none" cap="none" strike="noStrike">
                <a:solidFill>
                  <a:schemeClr val="lt1"/>
                </a:solidFill>
                <a:latin typeface="Rokkitt"/>
                <a:ea typeface="Rokkitt"/>
                <a:cs typeface="Rokkitt"/>
                <a:sym typeface="Rokkitt"/>
              </a:rPr>
              <a:t>Wann sollte die Gesetzgebung in Kraft treten?</a:t>
            </a:r>
            <a:endParaRPr b="0" i="0" sz="1400" u="none" cap="none" strike="noStrike">
              <a:solidFill>
                <a:srgbClr val="000000"/>
              </a:solidFill>
              <a:latin typeface="Arial"/>
              <a:ea typeface="Arial"/>
              <a:cs typeface="Arial"/>
              <a:sym typeface="Arial"/>
            </a:endParaRPr>
          </a:p>
        </p:txBody>
      </p:sp>
      <p:sp>
        <p:nvSpPr>
          <p:cNvPr descr="Punkt: Auf welche Leistungen haben Arbeitnehmer aus anderen EU-Ländern Anspruch?&#10;" id="105" name="Google Shape;105;p6"/>
          <p:cNvSpPr/>
          <p:nvPr/>
        </p:nvSpPr>
        <p:spPr>
          <a:xfrm>
            <a:off x="3909567" y="1121054"/>
            <a:ext cx="2160000" cy="2160000"/>
          </a:xfrm>
          <a:prstGeom prst="ellipse">
            <a:avLst/>
          </a:prstGeom>
          <a:solidFill>
            <a:srgbClr val="2A317D"/>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da" sz="1800" u="none" cap="none" strike="noStrike">
                <a:solidFill>
                  <a:schemeClr val="lt1"/>
                </a:solidFill>
                <a:latin typeface="Rokkitt"/>
                <a:ea typeface="Rokkitt"/>
                <a:cs typeface="Rokkitt"/>
                <a:sym typeface="Rokkitt"/>
              </a:rPr>
              <a:t>Auf welche Leistungen haben Arbeitnehmer aus anderen EU-Ländern Anspruch?</a:t>
            </a:r>
            <a:endParaRPr b="0" i="0" sz="1400" u="none" cap="none" strike="noStrike">
              <a:solidFill>
                <a:srgbClr val="000000"/>
              </a:solidFill>
              <a:latin typeface="Arial"/>
              <a:ea typeface="Arial"/>
              <a:cs typeface="Arial"/>
              <a:sym typeface="Arial"/>
            </a:endParaRPr>
          </a:p>
        </p:txBody>
      </p:sp>
      <p:sp>
        <p:nvSpPr>
          <p:cNvPr descr="Punkt: Wie viel sollte in der EU und wie viel in den Mitgliedsstaaten festgelegt werden dürfen?&#10;" id="106" name="Google Shape;106;p6"/>
          <p:cNvSpPr/>
          <p:nvPr/>
        </p:nvSpPr>
        <p:spPr>
          <a:xfrm>
            <a:off x="5550942" y="2201054"/>
            <a:ext cx="2160000" cy="2160000"/>
          </a:xfrm>
          <a:prstGeom prst="ellipse">
            <a:avLst/>
          </a:prstGeom>
          <a:solidFill>
            <a:srgbClr val="F7941E"/>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da" sz="1600" u="none" cap="none" strike="noStrike">
                <a:solidFill>
                  <a:schemeClr val="lt1"/>
                </a:solidFill>
                <a:latin typeface="Rokkitt"/>
                <a:ea typeface="Rokkitt"/>
                <a:cs typeface="Rokkitt"/>
                <a:sym typeface="Rokkitt"/>
              </a:rPr>
              <a:t>Wie viel sollte in der EU und wie viel in den Mitgliedsstaaten festgelegt werden?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2941"/>
          </a:srgbClr>
        </a:solidFill>
      </p:bgPr>
    </p:bg>
    <p:spTree>
      <p:nvGrpSpPr>
        <p:cNvPr id="110" name="Shape 110"/>
        <p:cNvGrpSpPr/>
        <p:nvPr/>
      </p:nvGrpSpPr>
      <p:grpSpPr>
        <a:xfrm>
          <a:off x="0" y="0"/>
          <a:ext cx="0" cy="0"/>
          <a:chOff x="0" y="0"/>
          <a:chExt cx="0" cy="0"/>
        </a:xfrm>
      </p:grpSpPr>
      <p:sp>
        <p:nvSpPr>
          <p:cNvPr id="111" name="Google Shape;111;p7"/>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Die EU-Kommission</a:t>
            </a:r>
            <a:endParaRPr>
              <a:latin typeface="Rokkitt"/>
              <a:ea typeface="Rokkitt"/>
              <a:cs typeface="Rokkitt"/>
              <a:sym typeface="Rokkitt"/>
            </a:endParaRPr>
          </a:p>
        </p:txBody>
      </p:sp>
      <p:sp>
        <p:nvSpPr>
          <p:cNvPr id="112" name="Google Shape;112;p7"/>
          <p:cNvSpPr txBox="1"/>
          <p:nvPr>
            <p:ph idx="1" type="body"/>
          </p:nvPr>
        </p:nvSpPr>
        <p:spPr>
          <a:xfrm>
            <a:off x="311700" y="1171600"/>
            <a:ext cx="5039648" cy="3397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200"/>
              </a:spcBef>
              <a:spcAft>
                <a:spcPts val="0"/>
              </a:spcAft>
              <a:buSzPts val="1400"/>
              <a:buFont typeface="Rokkitt"/>
              <a:buChar char="●"/>
            </a:pPr>
            <a:r>
              <a:rPr lang="da">
                <a:latin typeface="Rokkitt"/>
                <a:ea typeface="Rokkitt"/>
                <a:cs typeface="Rokkitt"/>
                <a:sym typeface="Rokkitt"/>
              </a:rPr>
              <a:t>Verschickt insgesamt </a:t>
            </a:r>
            <a:r>
              <a:rPr lang="da">
                <a:solidFill>
                  <a:srgbClr val="FF0000"/>
                </a:solidFill>
                <a:latin typeface="Rokkitt"/>
                <a:ea typeface="Rokkitt"/>
                <a:cs typeface="Rokkitt"/>
                <a:sym typeface="Rokkitt"/>
              </a:rPr>
              <a:t>3</a:t>
            </a:r>
            <a:r>
              <a:rPr lang="da">
                <a:latin typeface="Rokkitt"/>
                <a:ea typeface="Rokkitt"/>
                <a:cs typeface="Rokkitt"/>
                <a:sym typeface="Rokkitt"/>
              </a:rPr>
              <a:t> Entwürfe für die Richtlinie/Direktive</a:t>
            </a:r>
            <a:endParaRPr>
              <a:latin typeface="Rokkitt"/>
              <a:ea typeface="Rokkitt"/>
              <a:cs typeface="Rokkitt"/>
              <a:sym typeface="Rokkitt"/>
            </a:endParaRPr>
          </a:p>
          <a:p>
            <a:pPr indent="-317500" lvl="0" marL="457200" rtl="0" algn="l">
              <a:lnSpc>
                <a:spcPct val="100000"/>
              </a:lnSpc>
              <a:spcBef>
                <a:spcPts val="600"/>
              </a:spcBef>
              <a:spcAft>
                <a:spcPts val="0"/>
              </a:spcAft>
              <a:buSzPts val="1400"/>
              <a:buFont typeface="Rokkitt"/>
              <a:buChar char="●"/>
            </a:pPr>
            <a:r>
              <a:rPr lang="da">
                <a:latin typeface="Rokkitt"/>
                <a:ea typeface="Rokkitt"/>
                <a:cs typeface="Rokkitt"/>
                <a:sym typeface="Rokkitt"/>
              </a:rPr>
              <a:t>Versucht</a:t>
            </a:r>
            <a:r>
              <a:rPr lang="da">
                <a:latin typeface="Rokkitt"/>
                <a:ea typeface="Rokkitt"/>
                <a:cs typeface="Rokkitt"/>
                <a:sym typeface="Rokkitt"/>
              </a:rPr>
              <a:t> die Gemeinsamkeiten zwischen </a:t>
            </a:r>
            <a:r>
              <a:rPr lang="da">
                <a:latin typeface="Rokkitt"/>
                <a:ea typeface="Rokkitt"/>
                <a:cs typeface="Rokkitt"/>
                <a:sym typeface="Rokkitt"/>
              </a:rPr>
              <a:t>verschiedenen</a:t>
            </a:r>
            <a:r>
              <a:rPr lang="da">
                <a:latin typeface="Rokkitt"/>
                <a:ea typeface="Rokkitt"/>
                <a:cs typeface="Rokkitt"/>
                <a:sym typeface="Rokkitt"/>
              </a:rPr>
              <a:t> Ansichten zu finden.</a:t>
            </a:r>
            <a:endParaRPr>
              <a:latin typeface="Rokkitt"/>
              <a:ea typeface="Rokkitt"/>
              <a:cs typeface="Rokkitt"/>
              <a:sym typeface="Rokkitt"/>
            </a:endParaRPr>
          </a:p>
          <a:p>
            <a:pPr indent="0" lvl="0" marL="0" rtl="0" algn="l">
              <a:lnSpc>
                <a:spcPct val="100000"/>
              </a:lnSpc>
              <a:spcBef>
                <a:spcPts val="1800"/>
              </a:spcBef>
              <a:spcAft>
                <a:spcPts val="600"/>
              </a:spcAft>
              <a:buSzPts val="1800"/>
              <a:buNone/>
            </a:pPr>
            <a:r>
              <a:t/>
            </a:r>
            <a:endParaRPr>
              <a:latin typeface="Rokkitt"/>
              <a:ea typeface="Rokkitt"/>
              <a:cs typeface="Rokkitt"/>
              <a:sym typeface="Rokkitt"/>
            </a:endParaRPr>
          </a:p>
        </p:txBody>
      </p:sp>
      <p:sp>
        <p:nvSpPr>
          <p:cNvPr descr="Leerstelle" id="113" name="Google Shape;113;p7"/>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 von der Kommission" id="114" name="Google Shape;114;p7"/>
          <p:cNvPicPr preferRelativeResize="0"/>
          <p:nvPr/>
        </p:nvPicPr>
        <p:blipFill rotWithShape="1">
          <a:blip r:embed="rId3">
            <a:alphaModFix/>
          </a:blip>
          <a:srcRect b="0" l="0" r="0" t="0"/>
          <a:stretch/>
        </p:blipFill>
        <p:spPr>
          <a:xfrm>
            <a:off x="5351348" y="453778"/>
            <a:ext cx="3480952" cy="34809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500"/>
                                        <p:tgtEl>
                                          <p:spTgt spid="112">
                                            <p:txEl>
                                              <p:pRg end="0" st="0"/>
                                            </p:txEl>
                                          </p:spTgt>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500"/>
                                        <p:tgtEl>
                                          <p:spTgt spid="112">
                                            <p:txEl>
                                              <p:pRg end="1" st="1"/>
                                            </p:txEl>
                                          </p:spTgt>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500"/>
                                        <p:tgtEl>
                                          <p:spTgt spid="1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118" name="Shape 118"/>
        <p:cNvGrpSpPr/>
        <p:nvPr/>
      </p:nvGrpSpPr>
      <p:grpSpPr>
        <a:xfrm>
          <a:off x="0" y="0"/>
          <a:ext cx="0" cy="0"/>
          <a:chOff x="0" y="0"/>
          <a:chExt cx="0" cy="0"/>
        </a:xfrm>
      </p:grpSpPr>
      <p:sp>
        <p:nvSpPr>
          <p:cNvPr id="119" name="Google Shape;119;p8"/>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Das Europäische Parlament</a:t>
            </a:r>
            <a:endParaRPr>
              <a:latin typeface="Rokkitt"/>
              <a:ea typeface="Rokkitt"/>
              <a:cs typeface="Rokkitt"/>
              <a:sym typeface="Rokkitt"/>
            </a:endParaRPr>
          </a:p>
        </p:txBody>
      </p:sp>
      <p:sp>
        <p:nvSpPr>
          <p:cNvPr id="120" name="Google Shape;120;p8"/>
          <p:cNvSpPr txBox="1"/>
          <p:nvPr>
            <p:ph idx="1" type="body"/>
          </p:nvPr>
        </p:nvSpPr>
        <p:spPr>
          <a:xfrm>
            <a:off x="311700" y="1171600"/>
            <a:ext cx="2505841" cy="3397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Rokkitt"/>
              <a:buChar char="●"/>
            </a:pPr>
            <a:r>
              <a:rPr lang="da">
                <a:latin typeface="Rokkitt"/>
                <a:ea typeface="Rokkitt"/>
                <a:cs typeface="Rokkitt"/>
                <a:sym typeface="Rokkitt"/>
              </a:rPr>
              <a:t>4 EP-Fraktionen</a:t>
            </a:r>
            <a:br>
              <a:rPr lang="da" sz="1800">
                <a:latin typeface="Rokkitt"/>
                <a:ea typeface="Rokkitt"/>
                <a:cs typeface="Rokkitt"/>
                <a:sym typeface="Rokkitt"/>
              </a:rPr>
            </a:br>
            <a:endParaRPr sz="1800">
              <a:latin typeface="Rokkitt"/>
              <a:ea typeface="Rokkitt"/>
              <a:cs typeface="Rokkitt"/>
              <a:sym typeface="Rokkitt"/>
            </a:endParaRPr>
          </a:p>
          <a:p>
            <a:pPr indent="-317500" lvl="0" marL="457200" rtl="0" algn="l">
              <a:lnSpc>
                <a:spcPct val="100000"/>
              </a:lnSpc>
              <a:spcBef>
                <a:spcPts val="600"/>
              </a:spcBef>
              <a:spcAft>
                <a:spcPts val="600"/>
              </a:spcAft>
              <a:buSzPts val="1400"/>
              <a:buFont typeface="Rokkitt"/>
              <a:buChar char="●"/>
            </a:pPr>
            <a:r>
              <a:rPr lang="da">
                <a:solidFill>
                  <a:srgbClr val="DA1C5C"/>
                </a:solidFill>
                <a:latin typeface="Rokkitt"/>
                <a:ea typeface="Rokkitt"/>
                <a:cs typeface="Rokkitt"/>
                <a:sym typeface="Rokkitt"/>
              </a:rPr>
              <a:t>Einfache Mehrheit</a:t>
            </a:r>
            <a:endParaRPr>
              <a:solidFill>
                <a:srgbClr val="DA1C5C"/>
              </a:solidFill>
              <a:latin typeface="Rokkitt"/>
              <a:ea typeface="Rokkitt"/>
              <a:cs typeface="Rokkitt"/>
              <a:sym typeface="Rokkitt"/>
            </a:endParaRPr>
          </a:p>
        </p:txBody>
      </p:sp>
      <p:sp>
        <p:nvSpPr>
          <p:cNvPr descr="Leerstelle" id="121" name="Google Shape;121;p8"/>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Rote Fraktion" id="122" name="Google Shape;122;p8"/>
          <p:cNvGrpSpPr/>
          <p:nvPr/>
        </p:nvGrpSpPr>
        <p:grpSpPr>
          <a:xfrm>
            <a:off x="3046142" y="1127025"/>
            <a:ext cx="1905000" cy="2189433"/>
            <a:chOff x="3046142" y="1127025"/>
            <a:chExt cx="1905000" cy="2189433"/>
          </a:xfrm>
        </p:grpSpPr>
        <p:pic>
          <p:nvPicPr>
            <p:cNvPr descr="Logo: Rote Fraktion" id="123" name="Google Shape;123;p8"/>
            <p:cNvPicPr preferRelativeResize="0"/>
            <p:nvPr/>
          </p:nvPicPr>
          <p:blipFill rotWithShape="1">
            <a:blip r:embed="rId3">
              <a:alphaModFix/>
            </a:blip>
            <a:srcRect b="0" l="0" r="0" t="0"/>
            <a:stretch/>
          </p:blipFill>
          <p:spPr>
            <a:xfrm>
              <a:off x="3046142" y="1127025"/>
              <a:ext cx="1905000" cy="1905000"/>
            </a:xfrm>
            <a:prstGeom prst="rect">
              <a:avLst/>
            </a:prstGeom>
            <a:noFill/>
            <a:ln>
              <a:noFill/>
            </a:ln>
          </p:spPr>
        </p:pic>
        <p:sp>
          <p:nvSpPr>
            <p:cNvPr id="124" name="Google Shape;124;p8"/>
            <p:cNvSpPr txBox="1"/>
            <p:nvPr/>
          </p:nvSpPr>
          <p:spPr>
            <a:xfrm>
              <a:off x="3752580" y="3039459"/>
              <a:ext cx="826119"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ROT</a:t>
              </a:r>
              <a:endParaRPr b="0" i="0" sz="1200" u="none" cap="none" strike="noStrike">
                <a:solidFill>
                  <a:srgbClr val="000000"/>
                </a:solidFill>
                <a:latin typeface="Arial"/>
                <a:ea typeface="Arial"/>
                <a:cs typeface="Arial"/>
                <a:sym typeface="Arial"/>
              </a:endParaRPr>
            </a:p>
          </p:txBody>
        </p:sp>
      </p:grpSp>
      <p:grpSp>
        <p:nvGrpSpPr>
          <p:cNvPr descr="Logo: Grüne Fraktion" id="125" name="Google Shape;125;p8"/>
          <p:cNvGrpSpPr/>
          <p:nvPr/>
        </p:nvGrpSpPr>
        <p:grpSpPr>
          <a:xfrm>
            <a:off x="4360087" y="2510461"/>
            <a:ext cx="1905000" cy="2239959"/>
            <a:chOff x="4368792" y="2454091"/>
            <a:chExt cx="1905000" cy="2239959"/>
          </a:xfrm>
        </p:grpSpPr>
        <p:pic>
          <p:nvPicPr>
            <p:cNvPr descr="Logo: Grüne Fraktion" id="126" name="Google Shape;126;p8"/>
            <p:cNvPicPr preferRelativeResize="0"/>
            <p:nvPr/>
          </p:nvPicPr>
          <p:blipFill rotWithShape="1">
            <a:blip r:embed="rId4">
              <a:alphaModFix/>
            </a:blip>
            <a:srcRect b="0" l="0" r="0" t="0"/>
            <a:stretch/>
          </p:blipFill>
          <p:spPr>
            <a:xfrm>
              <a:off x="4368792" y="2454091"/>
              <a:ext cx="1905000" cy="1905000"/>
            </a:xfrm>
            <a:prstGeom prst="rect">
              <a:avLst/>
            </a:prstGeom>
            <a:noFill/>
            <a:ln>
              <a:noFill/>
            </a:ln>
          </p:spPr>
        </p:pic>
        <p:sp>
          <p:nvSpPr>
            <p:cNvPr id="127" name="Google Shape;127;p8"/>
            <p:cNvSpPr txBox="1"/>
            <p:nvPr/>
          </p:nvSpPr>
          <p:spPr>
            <a:xfrm>
              <a:off x="4985743" y="4362737"/>
              <a:ext cx="1066923" cy="3313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GRÜN</a:t>
              </a:r>
              <a:endParaRPr b="0" i="0" sz="1200" u="none" cap="none" strike="noStrike">
                <a:solidFill>
                  <a:srgbClr val="000000"/>
                </a:solidFill>
                <a:latin typeface="Arial"/>
                <a:ea typeface="Arial"/>
                <a:cs typeface="Arial"/>
                <a:sym typeface="Arial"/>
              </a:endParaRPr>
            </a:p>
          </p:txBody>
        </p:sp>
      </p:grpSp>
      <p:grpSp>
        <p:nvGrpSpPr>
          <p:cNvPr descr="Logo: Blaue Fraktion" id="128" name="Google Shape;128;p8"/>
          <p:cNvGrpSpPr/>
          <p:nvPr/>
        </p:nvGrpSpPr>
        <p:grpSpPr>
          <a:xfrm>
            <a:off x="5543852" y="846099"/>
            <a:ext cx="1905000" cy="2180326"/>
            <a:chOff x="5543852" y="846099"/>
            <a:chExt cx="1905000" cy="2180326"/>
          </a:xfrm>
        </p:grpSpPr>
        <p:pic>
          <p:nvPicPr>
            <p:cNvPr descr="Logo: Blaue Fraktion" id="129" name="Google Shape;129;p8"/>
            <p:cNvPicPr preferRelativeResize="0"/>
            <p:nvPr/>
          </p:nvPicPr>
          <p:blipFill rotWithShape="1">
            <a:blip r:embed="rId5">
              <a:alphaModFix/>
            </a:blip>
            <a:srcRect b="0" l="0" r="0" t="0"/>
            <a:stretch/>
          </p:blipFill>
          <p:spPr>
            <a:xfrm>
              <a:off x="5543852" y="846099"/>
              <a:ext cx="1905000" cy="1905000"/>
            </a:xfrm>
            <a:prstGeom prst="rect">
              <a:avLst/>
            </a:prstGeom>
            <a:noFill/>
            <a:ln>
              <a:noFill/>
            </a:ln>
          </p:spPr>
        </p:pic>
        <p:sp>
          <p:nvSpPr>
            <p:cNvPr id="130" name="Google Shape;130;p8"/>
            <p:cNvSpPr txBox="1"/>
            <p:nvPr/>
          </p:nvSpPr>
          <p:spPr>
            <a:xfrm>
              <a:off x="6256350" y="2749525"/>
              <a:ext cx="610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BLAU</a:t>
              </a:r>
              <a:endParaRPr b="0" i="0" sz="1200" u="none" cap="none" strike="noStrike">
                <a:solidFill>
                  <a:srgbClr val="000000"/>
                </a:solidFill>
                <a:latin typeface="Arial"/>
                <a:ea typeface="Arial"/>
                <a:cs typeface="Arial"/>
                <a:sym typeface="Arial"/>
              </a:endParaRPr>
            </a:p>
          </p:txBody>
        </p:sp>
      </p:grpSp>
      <p:grpSp>
        <p:nvGrpSpPr>
          <p:cNvPr descr="Logo: Orange Fraktion" id="131" name="Google Shape;131;p8"/>
          <p:cNvGrpSpPr/>
          <p:nvPr/>
        </p:nvGrpSpPr>
        <p:grpSpPr>
          <a:xfrm>
            <a:off x="6866502" y="2262374"/>
            <a:ext cx="1905000" cy="2153088"/>
            <a:chOff x="6866502" y="2262374"/>
            <a:chExt cx="1905000" cy="2153088"/>
          </a:xfrm>
        </p:grpSpPr>
        <p:pic>
          <p:nvPicPr>
            <p:cNvPr descr="Logo: Orange Fraktion" id="132" name="Google Shape;132;p8"/>
            <p:cNvPicPr preferRelativeResize="0"/>
            <p:nvPr/>
          </p:nvPicPr>
          <p:blipFill rotWithShape="1">
            <a:blip r:embed="rId6">
              <a:alphaModFix/>
            </a:blip>
            <a:srcRect b="0" l="0" r="0" t="0"/>
            <a:stretch/>
          </p:blipFill>
          <p:spPr>
            <a:xfrm>
              <a:off x="6866502" y="2262374"/>
              <a:ext cx="1905000" cy="1905000"/>
            </a:xfrm>
            <a:prstGeom prst="rect">
              <a:avLst/>
            </a:prstGeom>
            <a:noFill/>
            <a:ln>
              <a:noFill/>
            </a:ln>
          </p:spPr>
        </p:pic>
        <p:sp>
          <p:nvSpPr>
            <p:cNvPr id="133" name="Google Shape;133;p8"/>
            <p:cNvSpPr txBox="1"/>
            <p:nvPr/>
          </p:nvSpPr>
          <p:spPr>
            <a:xfrm>
              <a:off x="7430953" y="4184318"/>
              <a:ext cx="1043974" cy="231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ORANGE</a:t>
              </a:r>
              <a:endParaRPr b="0" i="0" sz="12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838">
            <a:alpha val="13333"/>
          </a:srgbClr>
        </a:solidFill>
      </p:bgPr>
    </p:bg>
    <p:spTree>
      <p:nvGrpSpPr>
        <p:cNvPr id="137" name="Shape 137"/>
        <p:cNvGrpSpPr/>
        <p:nvPr/>
      </p:nvGrpSpPr>
      <p:grpSpPr>
        <a:xfrm>
          <a:off x="0" y="0"/>
          <a:ext cx="0" cy="0"/>
          <a:chOff x="0" y="0"/>
          <a:chExt cx="0" cy="0"/>
        </a:xfrm>
      </p:grpSpPr>
      <p:sp>
        <p:nvSpPr>
          <p:cNvPr id="138" name="Google Shape;138;p9"/>
          <p:cNvSpPr txBox="1"/>
          <p:nvPr>
            <p:ph type="title"/>
          </p:nvPr>
        </p:nvSpPr>
        <p:spPr>
          <a:xfrm>
            <a:off x="311700" y="41827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a">
                <a:latin typeface="Rokkitt"/>
                <a:ea typeface="Rokkitt"/>
                <a:cs typeface="Rokkitt"/>
                <a:sym typeface="Rokkitt"/>
              </a:rPr>
              <a:t>Der Rat der Europäischen Union </a:t>
            </a:r>
            <a:br>
              <a:rPr lang="da">
                <a:latin typeface="Rokkitt"/>
                <a:ea typeface="Rokkitt"/>
                <a:cs typeface="Rokkitt"/>
                <a:sym typeface="Rokkitt"/>
              </a:rPr>
            </a:br>
            <a:r>
              <a:rPr lang="da">
                <a:latin typeface="Rokkitt"/>
                <a:ea typeface="Rokkitt"/>
                <a:cs typeface="Rokkitt"/>
                <a:sym typeface="Rokkitt"/>
              </a:rPr>
              <a:t>(Ministerrat)</a:t>
            </a:r>
            <a:endParaRPr>
              <a:latin typeface="Rokkitt"/>
              <a:ea typeface="Rokkitt"/>
              <a:cs typeface="Rokkitt"/>
              <a:sym typeface="Rokkitt"/>
            </a:endParaRPr>
          </a:p>
        </p:txBody>
      </p:sp>
      <p:sp>
        <p:nvSpPr>
          <p:cNvPr id="139" name="Google Shape;139;p9"/>
          <p:cNvSpPr txBox="1"/>
          <p:nvPr>
            <p:ph idx="1" type="body"/>
          </p:nvPr>
        </p:nvSpPr>
        <p:spPr>
          <a:xfrm>
            <a:off x="311700" y="1684546"/>
            <a:ext cx="3628398" cy="2233387"/>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Rokkitt"/>
              <a:buChar char="●"/>
            </a:pPr>
            <a:r>
              <a:rPr lang="da">
                <a:latin typeface="Rokkitt"/>
                <a:ea typeface="Rokkitt"/>
                <a:cs typeface="Rokkitt"/>
                <a:sym typeface="Rokkitt"/>
              </a:rPr>
              <a:t>7 Mitgliedsstaaten</a:t>
            </a:r>
            <a:br>
              <a:rPr lang="da" sz="1800">
                <a:latin typeface="Rokkitt"/>
                <a:ea typeface="Rokkitt"/>
                <a:cs typeface="Rokkitt"/>
                <a:sym typeface="Rokkitt"/>
              </a:rPr>
            </a:br>
            <a:endParaRPr sz="1800">
              <a:latin typeface="Rokkitt"/>
              <a:ea typeface="Rokkitt"/>
              <a:cs typeface="Rokkitt"/>
              <a:sym typeface="Rokkitt"/>
            </a:endParaRPr>
          </a:p>
          <a:p>
            <a:pPr indent="-317500" lvl="0" marL="457200" rtl="0" algn="l">
              <a:lnSpc>
                <a:spcPct val="115000"/>
              </a:lnSpc>
              <a:spcBef>
                <a:spcPts val="0"/>
              </a:spcBef>
              <a:spcAft>
                <a:spcPts val="0"/>
              </a:spcAft>
              <a:buSzPts val="1400"/>
              <a:buFont typeface="Rokkitt"/>
              <a:buChar char="●"/>
            </a:pPr>
            <a:r>
              <a:rPr lang="da">
                <a:solidFill>
                  <a:srgbClr val="DA1C5C"/>
                </a:solidFill>
                <a:latin typeface="Rokkitt"/>
                <a:ea typeface="Rokkitt"/>
                <a:cs typeface="Rokkitt"/>
                <a:sym typeface="Rokkitt"/>
              </a:rPr>
              <a:t>Qualifizierte Mehrheit</a:t>
            </a:r>
            <a:endParaRPr>
              <a:solidFill>
                <a:srgbClr val="DA1C5C"/>
              </a:solidFill>
              <a:latin typeface="Rokkitt"/>
              <a:ea typeface="Rokkitt"/>
              <a:cs typeface="Rokkitt"/>
              <a:sym typeface="Rokkitt"/>
            </a:endParaRPr>
          </a:p>
          <a:p>
            <a:pPr indent="0" lvl="0" marL="0" rtl="0" algn="l">
              <a:lnSpc>
                <a:spcPct val="115000"/>
              </a:lnSpc>
              <a:spcBef>
                <a:spcPts val="1200"/>
              </a:spcBef>
              <a:spcAft>
                <a:spcPts val="1600"/>
              </a:spcAft>
              <a:buSzPts val="1800"/>
              <a:buNone/>
            </a:pPr>
            <a:r>
              <a:t/>
            </a:r>
            <a:endParaRPr>
              <a:latin typeface="Rokkitt"/>
              <a:ea typeface="Rokkitt"/>
              <a:cs typeface="Rokkitt"/>
              <a:sym typeface="Rokkitt"/>
            </a:endParaRPr>
          </a:p>
        </p:txBody>
      </p:sp>
      <p:sp>
        <p:nvSpPr>
          <p:cNvPr descr="Leerstelle" id="140" name="Google Shape;140;p9"/>
          <p:cNvSpPr/>
          <p:nvPr/>
        </p:nvSpPr>
        <p:spPr>
          <a:xfrm>
            <a:off x="6700" y="5032575"/>
            <a:ext cx="9144000" cy="111000"/>
          </a:xfrm>
          <a:prstGeom prst="rect">
            <a:avLst/>
          </a:prstGeom>
          <a:solidFill>
            <a:srgbClr val="DA1C5C"/>
          </a:solidFill>
          <a:ln cap="flat" cmpd="sng" w="9525">
            <a:solidFill>
              <a:srgbClr val="DA1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descr="Logo: A-Land" id="141" name="Google Shape;141;p9"/>
          <p:cNvGrpSpPr/>
          <p:nvPr/>
        </p:nvGrpSpPr>
        <p:grpSpPr>
          <a:xfrm>
            <a:off x="3620562" y="1323939"/>
            <a:ext cx="1583342" cy="996999"/>
            <a:chOff x="3620562" y="1323939"/>
            <a:chExt cx="1168723" cy="996999"/>
          </a:xfrm>
        </p:grpSpPr>
        <p:pic>
          <p:nvPicPr>
            <p:cNvPr id="142" name="Google Shape;142;p9"/>
            <p:cNvPicPr preferRelativeResize="0"/>
            <p:nvPr/>
          </p:nvPicPr>
          <p:blipFill rotWithShape="1">
            <a:blip r:embed="rId3">
              <a:alphaModFix/>
            </a:blip>
            <a:srcRect b="0" l="0" r="0" t="0"/>
            <a:stretch/>
          </p:blipFill>
          <p:spPr>
            <a:xfrm>
              <a:off x="3709285" y="1323939"/>
              <a:ext cx="1080000" cy="720000"/>
            </a:xfrm>
            <a:prstGeom prst="rect">
              <a:avLst/>
            </a:prstGeom>
            <a:noFill/>
            <a:ln>
              <a:noFill/>
            </a:ln>
          </p:spPr>
        </p:pic>
        <p:sp>
          <p:nvSpPr>
            <p:cNvPr id="143" name="Google Shape;143;p9"/>
            <p:cNvSpPr txBox="1"/>
            <p:nvPr/>
          </p:nvSpPr>
          <p:spPr>
            <a:xfrm>
              <a:off x="3620562" y="2043939"/>
              <a:ext cx="61106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A-Land</a:t>
              </a:r>
              <a:endParaRPr b="0" i="0" sz="1200" u="none" cap="none" strike="noStrike">
                <a:solidFill>
                  <a:srgbClr val="000000"/>
                </a:solidFill>
                <a:latin typeface="Arial"/>
                <a:ea typeface="Arial"/>
                <a:cs typeface="Arial"/>
                <a:sym typeface="Arial"/>
              </a:endParaRPr>
            </a:p>
          </p:txBody>
        </p:sp>
      </p:grpSp>
      <p:grpSp>
        <p:nvGrpSpPr>
          <p:cNvPr descr="Logo: B - Land" id="144" name="Google Shape;144;p9"/>
          <p:cNvGrpSpPr/>
          <p:nvPr/>
        </p:nvGrpSpPr>
        <p:grpSpPr>
          <a:xfrm>
            <a:off x="4172159" y="2186488"/>
            <a:ext cx="1563117" cy="996999"/>
            <a:chOff x="4172159" y="2186488"/>
            <a:chExt cx="1155591" cy="996999"/>
          </a:xfrm>
        </p:grpSpPr>
        <p:pic>
          <p:nvPicPr>
            <p:cNvPr id="145" name="Google Shape;145;p9"/>
            <p:cNvPicPr preferRelativeResize="0"/>
            <p:nvPr/>
          </p:nvPicPr>
          <p:blipFill rotWithShape="1">
            <a:blip r:embed="rId4">
              <a:alphaModFix/>
            </a:blip>
            <a:srcRect b="0" l="0" r="0" t="0"/>
            <a:stretch/>
          </p:blipFill>
          <p:spPr>
            <a:xfrm>
              <a:off x="4247750" y="2186488"/>
              <a:ext cx="1080000" cy="720000"/>
            </a:xfrm>
            <a:prstGeom prst="rect">
              <a:avLst/>
            </a:prstGeom>
            <a:noFill/>
            <a:ln>
              <a:noFill/>
            </a:ln>
          </p:spPr>
        </p:pic>
        <p:sp>
          <p:nvSpPr>
            <p:cNvPr id="146" name="Google Shape;146;p9"/>
            <p:cNvSpPr txBox="1"/>
            <p:nvPr/>
          </p:nvSpPr>
          <p:spPr>
            <a:xfrm>
              <a:off x="4172159" y="2906488"/>
              <a:ext cx="59663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B-Land</a:t>
              </a:r>
              <a:endParaRPr b="0" i="0" sz="1200" u="none" cap="none" strike="noStrike">
                <a:solidFill>
                  <a:srgbClr val="000000"/>
                </a:solidFill>
                <a:latin typeface="Arial"/>
                <a:ea typeface="Arial"/>
                <a:cs typeface="Arial"/>
                <a:sym typeface="Arial"/>
              </a:endParaRPr>
            </a:p>
          </p:txBody>
        </p:sp>
      </p:grpSp>
      <p:grpSp>
        <p:nvGrpSpPr>
          <p:cNvPr descr="Logo: C - Land" id="147" name="Google Shape;147;p9"/>
          <p:cNvGrpSpPr/>
          <p:nvPr/>
        </p:nvGrpSpPr>
        <p:grpSpPr>
          <a:xfrm>
            <a:off x="4714945" y="3046613"/>
            <a:ext cx="1559786" cy="1007317"/>
            <a:chOff x="4714945" y="3046613"/>
            <a:chExt cx="1152805" cy="1007317"/>
          </a:xfrm>
        </p:grpSpPr>
        <p:pic>
          <p:nvPicPr>
            <p:cNvPr id="148" name="Google Shape;148;p9"/>
            <p:cNvPicPr preferRelativeResize="0"/>
            <p:nvPr/>
          </p:nvPicPr>
          <p:blipFill rotWithShape="1">
            <a:blip r:embed="rId5">
              <a:alphaModFix/>
            </a:blip>
            <a:srcRect b="0" l="0" r="0" t="0"/>
            <a:stretch/>
          </p:blipFill>
          <p:spPr>
            <a:xfrm>
              <a:off x="4787750" y="3046613"/>
              <a:ext cx="1080000" cy="720000"/>
            </a:xfrm>
            <a:prstGeom prst="rect">
              <a:avLst/>
            </a:prstGeom>
            <a:noFill/>
            <a:ln>
              <a:noFill/>
            </a:ln>
          </p:spPr>
        </p:pic>
        <p:sp>
          <p:nvSpPr>
            <p:cNvPr id="149" name="Google Shape;149;p9"/>
            <p:cNvSpPr txBox="1"/>
            <p:nvPr/>
          </p:nvSpPr>
          <p:spPr>
            <a:xfrm>
              <a:off x="4714945" y="3776931"/>
              <a:ext cx="609462"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C-Land</a:t>
              </a:r>
              <a:endParaRPr b="0" i="0" sz="1200" u="none" cap="none" strike="noStrike">
                <a:solidFill>
                  <a:srgbClr val="000000"/>
                </a:solidFill>
                <a:latin typeface="Arial"/>
                <a:ea typeface="Arial"/>
                <a:cs typeface="Arial"/>
                <a:sym typeface="Arial"/>
              </a:endParaRPr>
            </a:p>
          </p:txBody>
        </p:sp>
      </p:grpSp>
      <p:grpSp>
        <p:nvGrpSpPr>
          <p:cNvPr descr="Logo: D - Land" id="150" name="Google Shape;150;p9"/>
          <p:cNvGrpSpPr/>
          <p:nvPr/>
        </p:nvGrpSpPr>
        <p:grpSpPr>
          <a:xfrm>
            <a:off x="5248641" y="3940563"/>
            <a:ext cx="1607339" cy="995080"/>
            <a:chOff x="5248641" y="3940563"/>
            <a:chExt cx="1159109" cy="995080"/>
          </a:xfrm>
        </p:grpSpPr>
        <p:pic>
          <p:nvPicPr>
            <p:cNvPr id="151" name="Google Shape;151;p9"/>
            <p:cNvPicPr preferRelativeResize="0"/>
            <p:nvPr/>
          </p:nvPicPr>
          <p:blipFill rotWithShape="1">
            <a:blip r:embed="rId6">
              <a:alphaModFix/>
            </a:blip>
            <a:srcRect b="0" l="0" r="0" t="0"/>
            <a:stretch/>
          </p:blipFill>
          <p:spPr>
            <a:xfrm>
              <a:off x="5327750" y="3940563"/>
              <a:ext cx="1080000" cy="720000"/>
            </a:xfrm>
            <a:prstGeom prst="rect">
              <a:avLst/>
            </a:prstGeom>
            <a:noFill/>
            <a:ln>
              <a:noFill/>
            </a:ln>
          </p:spPr>
        </p:pic>
        <p:sp>
          <p:nvSpPr>
            <p:cNvPr id="152" name="Google Shape;152;p9"/>
            <p:cNvSpPr txBox="1"/>
            <p:nvPr/>
          </p:nvSpPr>
          <p:spPr>
            <a:xfrm>
              <a:off x="5248641" y="4658644"/>
              <a:ext cx="61266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D-Land</a:t>
              </a:r>
              <a:endParaRPr b="0" i="0" sz="1200" u="none" cap="none" strike="noStrike">
                <a:solidFill>
                  <a:srgbClr val="000000"/>
                </a:solidFill>
                <a:latin typeface="Arial"/>
                <a:ea typeface="Arial"/>
                <a:cs typeface="Arial"/>
                <a:sym typeface="Arial"/>
              </a:endParaRPr>
            </a:p>
          </p:txBody>
        </p:sp>
      </p:grpSp>
      <p:grpSp>
        <p:nvGrpSpPr>
          <p:cNvPr descr="Logo: E - Land" id="153" name="Google Shape;153;p9"/>
          <p:cNvGrpSpPr/>
          <p:nvPr/>
        </p:nvGrpSpPr>
        <p:grpSpPr>
          <a:xfrm>
            <a:off x="6313193" y="2186488"/>
            <a:ext cx="1497637" cy="996999"/>
            <a:chOff x="6313194" y="2186488"/>
            <a:chExt cx="1174556" cy="996999"/>
          </a:xfrm>
        </p:grpSpPr>
        <p:pic>
          <p:nvPicPr>
            <p:cNvPr id="154" name="Google Shape;154;p9"/>
            <p:cNvPicPr preferRelativeResize="0"/>
            <p:nvPr/>
          </p:nvPicPr>
          <p:blipFill rotWithShape="1">
            <a:blip r:embed="rId7">
              <a:alphaModFix/>
            </a:blip>
            <a:srcRect b="0" l="0" r="0" t="0"/>
            <a:stretch/>
          </p:blipFill>
          <p:spPr>
            <a:xfrm>
              <a:off x="6407750" y="2186488"/>
              <a:ext cx="1080000" cy="720000"/>
            </a:xfrm>
            <a:prstGeom prst="rect">
              <a:avLst/>
            </a:prstGeom>
            <a:noFill/>
            <a:ln>
              <a:noFill/>
            </a:ln>
          </p:spPr>
        </p:pic>
        <p:sp>
          <p:nvSpPr>
            <p:cNvPr id="155" name="Google Shape;155;p9"/>
            <p:cNvSpPr txBox="1"/>
            <p:nvPr/>
          </p:nvSpPr>
          <p:spPr>
            <a:xfrm>
              <a:off x="6313194" y="2906488"/>
              <a:ext cx="59663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E-Land</a:t>
              </a:r>
              <a:endParaRPr b="0" i="0" sz="1200" u="none" cap="none" strike="noStrike">
                <a:solidFill>
                  <a:srgbClr val="000000"/>
                </a:solidFill>
                <a:latin typeface="Arial"/>
                <a:ea typeface="Arial"/>
                <a:cs typeface="Arial"/>
                <a:sym typeface="Arial"/>
              </a:endParaRPr>
            </a:p>
          </p:txBody>
        </p:sp>
      </p:grpSp>
      <p:grpSp>
        <p:nvGrpSpPr>
          <p:cNvPr descr="Logo: F - Land" id="156" name="Google Shape;156;p9"/>
          <p:cNvGrpSpPr/>
          <p:nvPr/>
        </p:nvGrpSpPr>
        <p:grpSpPr>
          <a:xfrm>
            <a:off x="6855980" y="3044987"/>
            <a:ext cx="1497638" cy="1016377"/>
            <a:chOff x="6855980" y="3044987"/>
            <a:chExt cx="1171059" cy="1016377"/>
          </a:xfrm>
        </p:grpSpPr>
        <p:pic>
          <p:nvPicPr>
            <p:cNvPr id="157" name="Google Shape;157;p9"/>
            <p:cNvPicPr preferRelativeResize="0"/>
            <p:nvPr/>
          </p:nvPicPr>
          <p:blipFill rotWithShape="1">
            <a:blip r:embed="rId8">
              <a:alphaModFix/>
            </a:blip>
            <a:srcRect b="0" l="0" r="0" t="0"/>
            <a:stretch/>
          </p:blipFill>
          <p:spPr>
            <a:xfrm>
              <a:off x="6947039" y="3044987"/>
              <a:ext cx="1080000" cy="720000"/>
            </a:xfrm>
            <a:prstGeom prst="rect">
              <a:avLst/>
            </a:prstGeom>
            <a:noFill/>
            <a:ln>
              <a:noFill/>
            </a:ln>
          </p:spPr>
        </p:pic>
        <p:sp>
          <p:nvSpPr>
            <p:cNvPr id="158" name="Google Shape;158;p9"/>
            <p:cNvSpPr txBox="1"/>
            <p:nvPr/>
          </p:nvSpPr>
          <p:spPr>
            <a:xfrm>
              <a:off x="6855980" y="3784365"/>
              <a:ext cx="59022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F-Land</a:t>
              </a:r>
              <a:endParaRPr b="0" i="0" sz="1200" u="none" cap="none" strike="noStrike">
                <a:solidFill>
                  <a:srgbClr val="000000"/>
                </a:solidFill>
                <a:latin typeface="Arial"/>
                <a:ea typeface="Arial"/>
                <a:cs typeface="Arial"/>
                <a:sym typeface="Arial"/>
              </a:endParaRPr>
            </a:p>
          </p:txBody>
        </p:sp>
      </p:grpSp>
      <p:grpSp>
        <p:nvGrpSpPr>
          <p:cNvPr descr="Logo: G - Land" id="159" name="Google Shape;159;p9"/>
          <p:cNvGrpSpPr/>
          <p:nvPr/>
        </p:nvGrpSpPr>
        <p:grpSpPr>
          <a:xfrm>
            <a:off x="7419412" y="3940563"/>
            <a:ext cx="1507804" cy="995080"/>
            <a:chOff x="7419412" y="3940563"/>
            <a:chExt cx="1145257" cy="995080"/>
          </a:xfrm>
        </p:grpSpPr>
        <p:pic>
          <p:nvPicPr>
            <p:cNvPr id="160" name="Google Shape;160;p9"/>
            <p:cNvPicPr preferRelativeResize="0"/>
            <p:nvPr/>
          </p:nvPicPr>
          <p:blipFill rotWithShape="1">
            <a:blip r:embed="rId9">
              <a:alphaModFix/>
            </a:blip>
            <a:srcRect b="0" l="0" r="0" t="0"/>
            <a:stretch/>
          </p:blipFill>
          <p:spPr>
            <a:xfrm>
              <a:off x="7484669" y="3940563"/>
              <a:ext cx="1080000" cy="720000"/>
            </a:xfrm>
            <a:prstGeom prst="rect">
              <a:avLst/>
            </a:prstGeom>
            <a:noFill/>
            <a:ln>
              <a:noFill/>
            </a:ln>
          </p:spPr>
        </p:pic>
        <p:sp>
          <p:nvSpPr>
            <p:cNvPr id="161" name="Google Shape;161;p9"/>
            <p:cNvSpPr txBox="1"/>
            <p:nvPr/>
          </p:nvSpPr>
          <p:spPr>
            <a:xfrm>
              <a:off x="7419412" y="4658644"/>
              <a:ext cx="61266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a" sz="1200" u="none" cap="none" strike="noStrike">
                  <a:solidFill>
                    <a:srgbClr val="000000"/>
                  </a:solidFill>
                  <a:latin typeface="Rokkitt"/>
                  <a:ea typeface="Rokkitt"/>
                  <a:cs typeface="Rokkitt"/>
                  <a:sym typeface="Rokkitt"/>
                </a:rPr>
                <a:t>G-Land</a:t>
              </a:r>
              <a:endParaRPr b="0" i="0" sz="1200" u="none" cap="none" strike="noStrike">
                <a:solidFill>
                  <a:srgbClr val="000000"/>
                </a:solidFill>
                <a:latin typeface="Arial"/>
                <a:ea typeface="Arial"/>
                <a:cs typeface="Arial"/>
                <a:sym typeface="Arial"/>
              </a:endParaRPr>
            </a:p>
          </p:txBody>
        </p:sp>
      </p:grpSp>
      <p:pic>
        <p:nvPicPr>
          <p:cNvPr descr="Landeskarte über fiktive EU. Abbildung von den Ländern A bis G." id="162" name="Google Shape;162;p9"/>
          <p:cNvPicPr preferRelativeResize="0"/>
          <p:nvPr/>
        </p:nvPicPr>
        <p:blipFill rotWithShape="1">
          <a:blip r:embed="rId10">
            <a:alphaModFix/>
          </a:blip>
          <a:srcRect b="0" l="0" r="0" t="0"/>
          <a:stretch/>
        </p:blipFill>
        <p:spPr>
          <a:xfrm>
            <a:off x="7006934" y="162067"/>
            <a:ext cx="1841489" cy="20353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par>
                          <p:cTn fill="hold">
                            <p:stCondLst>
                              <p:cond delay="3000"/>
                            </p:stCondLst>
                            <p:childTnLst>
                              <p:par>
                                <p:cTn fill="hold" nodeType="afterEffect" presetClass="entr" presetID="10" presetSubtype="0">
                                  <p:stCondLst>
                                    <p:cond delay="5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par>
                          <p:cTn fill="hold">
                            <p:stCondLst>
                              <p:cond delay="3500"/>
                            </p:stCondLst>
                            <p:childTnLst>
                              <p:par>
                                <p:cTn fill="hold" nodeType="afterEffect" presetClass="entr" presetID="10" presetSubtype="0">
                                  <p:stCondLst>
                                    <p:cond delay="50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