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Rokkitt"/>
      <p:regular r:id="rId22"/>
      <p:bold r:id="rId23"/>
    </p:embeddedFont>
    <p:embeddedFont>
      <p:font typeface="Old Standard TT"/>
      <p:regular r:id="rId24"/>
      <p:bold r:id="rId25"/>
      <p: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43">
          <p15:clr>
            <a:srgbClr val="A4A3A4"/>
          </p15:clr>
        </p15:guide>
        <p15:guide id="2" pos="2847">
          <p15:clr>
            <a:srgbClr val="A4A3A4"/>
          </p15:clr>
        </p15:guide>
      </p15:sldGuideLst>
    </p:ext>
    <p:ext uri="http://customooxmlschemas.google.com/">
      <go:slidesCustomData xmlns:go="http://customooxmlschemas.google.com/" r:id="rId27" roundtripDataSignature="AMtx7mjB/KFTRAqQdL5d04v3VJ81f9Uxp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43" orient="horz"/>
        <p:guide pos="2847"/>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Rokkitt-regular.fntdata"/><Relationship Id="rId21" Type="http://schemas.openxmlformats.org/officeDocument/2006/relationships/slide" Target="slides/slide16.xml"/><Relationship Id="rId24" Type="http://schemas.openxmlformats.org/officeDocument/2006/relationships/font" Target="fonts/OldStandardTT-regular.fntdata"/><Relationship Id="rId23" Type="http://schemas.openxmlformats.org/officeDocument/2006/relationships/font" Target="fonts/Rokkit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ldStandardTT-italic.fntdata"/><Relationship Id="rId25" Type="http://schemas.openxmlformats.org/officeDocument/2006/relationships/font" Target="fonts/OldStandardTT-bold.fntdata"/><Relationship Id="rId27"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nl-NL">
                <a:latin typeface="Times New Roman"/>
                <a:ea typeface="Times New Roman"/>
                <a:cs typeface="Times New Roman"/>
                <a:sym typeface="Times New Roman"/>
              </a:rPr>
              <a:t>Wie zijn de spelers in Europe at Work?</a:t>
            </a:r>
            <a:endParaRPr b="1">
              <a:latin typeface="Times New Roman"/>
              <a:ea typeface="Times New Roman"/>
              <a:cs typeface="Times New Roman"/>
              <a:sym typeface="Times New Roman"/>
            </a:endParaRPr>
          </a:p>
          <a:p>
            <a:pPr indent="0" lvl="0" marL="0" rtl="0" algn="l">
              <a:lnSpc>
                <a:spcPct val="115000"/>
              </a:lnSpc>
              <a:spcBef>
                <a:spcPts val="1200"/>
              </a:spcBef>
              <a:spcAft>
                <a:spcPts val="0"/>
              </a:spcAft>
              <a:buSzPts val="1100"/>
              <a:buNone/>
            </a:pPr>
            <a:r>
              <a:rPr lang="nl-NL">
                <a:latin typeface="Times New Roman"/>
                <a:ea typeface="Times New Roman"/>
                <a:cs typeface="Times New Roman"/>
                <a:sym typeface="Times New Roman"/>
              </a:rPr>
              <a:t>Europe at Work heeft vier lobbyorganisaties. Zij vertegenwoordigen elk hun eigen belangen: vakbonden, grote bedrijven, mensenrechtenorganisaties en een technologiebedrijf. Ze proberen allemaal de onderhandelingen te beïnvloeden, zowel door hun hulp, kennis en argumenten aan te bieden aan de onderhandelaars waarmee ze het eens zijn, OF door hun tegenstanders te blokkeren, door bijvoorbeeld naar de media te gaan en te proberen de publieke opinie te beïnvloeden.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nl-NL">
                <a:latin typeface="Times New Roman"/>
                <a:ea typeface="Times New Roman"/>
                <a:cs typeface="Times New Roman"/>
                <a:sym typeface="Times New Roman"/>
              </a:rPr>
              <a:t>Wie zijn de spelers in Europe at Work?</a:t>
            </a:r>
            <a:endParaRPr b="1">
              <a:latin typeface="Times New Roman"/>
              <a:ea typeface="Times New Roman"/>
              <a:cs typeface="Times New Roman"/>
              <a:sym typeface="Times New Roman"/>
            </a:endParaRPr>
          </a:p>
          <a:p>
            <a:pPr indent="0" lvl="0" marL="0" rtl="0" algn="l">
              <a:lnSpc>
                <a:spcPct val="115000"/>
              </a:lnSpc>
              <a:spcBef>
                <a:spcPts val="1200"/>
              </a:spcBef>
              <a:spcAft>
                <a:spcPts val="0"/>
              </a:spcAft>
              <a:buSzPts val="1100"/>
              <a:buNone/>
            </a:pPr>
            <a:r>
              <a:rPr lang="nl-NL">
                <a:latin typeface="Times New Roman"/>
                <a:ea typeface="Times New Roman"/>
                <a:cs typeface="Times New Roman"/>
                <a:sym typeface="Times New Roman"/>
              </a:rPr>
              <a:t>De onderhandelingen in Europe at Work worden op de voet gevolgd door drie zeer verschillende mediahuizen. Ze publiceren artikelen op het gameblog NEWstream en concurreren met elkaar over de sappigste verhalen en over het feit dat ze het eerste zijn met breaking news.</a:t>
            </a:r>
            <a:endParaRPr>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nl-NL"/>
              <a:t>In Europe at Work is het je missie om met je team </a:t>
            </a:r>
            <a:r>
              <a:rPr b="1" lang="nl-NL"/>
              <a:t>zoveel mogelijk invloed te krijgen op de richtlijn</a:t>
            </a:r>
            <a:r>
              <a:rPr lang="nl-NL"/>
              <a:t>. Daarom zou de wetgeving die </a:t>
            </a:r>
            <a:r>
              <a:rPr b="1" lang="nl-NL"/>
              <a:t>jouw prioriteit</a:t>
            </a:r>
            <a:r>
              <a:rPr lang="nl-NL"/>
              <a:t> heeft, de richtlijn moeten domineren. </a:t>
            </a:r>
            <a:endParaRPr/>
          </a:p>
          <a:p>
            <a:pPr indent="0" lvl="0" marL="0" rtl="0" algn="l">
              <a:lnSpc>
                <a:spcPct val="115000"/>
              </a:lnSpc>
              <a:spcBef>
                <a:spcPts val="2400"/>
              </a:spcBef>
              <a:spcAft>
                <a:spcPts val="0"/>
              </a:spcAft>
              <a:buSzPts val="1100"/>
              <a:buNone/>
            </a:pPr>
            <a:r>
              <a:rPr lang="nl-NL"/>
              <a:t>Je moet onderhandelen met de andere teams, deals sluiten en compromissen sluiten als het nodig is. Het belangrijkste is dat er uiteindelijk een meerderheid is voor een richtlijn. En de enige manier om daar te komen is door in een vroeg stadium </a:t>
            </a:r>
            <a:r>
              <a:rPr b="1" lang="nl-NL"/>
              <a:t>sterke allianties te vormen</a:t>
            </a:r>
            <a:r>
              <a:rPr lang="nl-NL"/>
              <a:t>. </a:t>
            </a:r>
            <a:endParaRPr/>
          </a:p>
          <a:p>
            <a:pPr indent="0" lvl="0" marL="0" rtl="0" algn="l">
              <a:lnSpc>
                <a:spcPct val="115000"/>
              </a:lnSpc>
              <a:spcBef>
                <a:spcPts val="2400"/>
              </a:spcBef>
              <a:spcAft>
                <a:spcPts val="1200"/>
              </a:spcAft>
              <a:buSzPts val="1100"/>
              <a:buNone/>
            </a:pPr>
            <a:r>
              <a:rPr lang="nl-NL"/>
              <a:t>De punten in het spel worden InvloedPunten of IP's genoemd. Alle teams hebben vanaf het begin een pool van IP's die ze kunnen verhandelen en overdragen aan andere teams. Je krijgt ook IP's door ervoor te zorgen dat de dingen die jouw prioriteit hebben zoveel mogelijk in de richtlijn worden weerspiegeld. Je leert daar alles over wanneer het spel begint. </a:t>
            </a:r>
            <a:r>
              <a:rPr b="1" lang="nl-NL"/>
              <a:t>Het team dat zijn IP’s het meest verhoogt, wint Europe at Work.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nl-NL" sz="1400">
                <a:solidFill>
                  <a:schemeClr val="dk1"/>
                </a:solidFill>
                <a:latin typeface="Rokkitt"/>
                <a:ea typeface="Rokkitt"/>
                <a:cs typeface="Rokkitt"/>
                <a:sym typeface="Rokkitt"/>
              </a:rPr>
              <a:t>Er zijn drie dingen die vooral belangrijk zijn om in gedachten te houden als het spel eenmaal begint:</a:t>
            </a:r>
            <a:endParaRPr sz="1400">
              <a:solidFill>
                <a:schemeClr val="dk1"/>
              </a:solidFill>
              <a:latin typeface="Rokkitt"/>
              <a:ea typeface="Rokkitt"/>
              <a:cs typeface="Rokkitt"/>
              <a:sym typeface="Rokkitt"/>
            </a:endParaRPr>
          </a:p>
          <a:p>
            <a:pPr indent="-317500" lvl="0" marL="457200" rtl="0" algn="l">
              <a:lnSpc>
                <a:spcPct val="115000"/>
              </a:lnSpc>
              <a:spcBef>
                <a:spcPts val="1200"/>
              </a:spcBef>
              <a:spcAft>
                <a:spcPts val="0"/>
              </a:spcAft>
              <a:buClr>
                <a:schemeClr val="dk1"/>
              </a:buClr>
              <a:buSzPts val="1400"/>
              <a:buFont typeface="Rokkitt"/>
              <a:buAutoNum type="arabicPeriod"/>
            </a:pPr>
            <a:r>
              <a:rPr lang="nl-NL" sz="1400">
                <a:solidFill>
                  <a:schemeClr val="dk1"/>
                </a:solidFill>
                <a:latin typeface="Rokkitt"/>
                <a:ea typeface="Rokkitt"/>
                <a:cs typeface="Rokkitt"/>
                <a:sym typeface="Rokkitt"/>
              </a:rPr>
              <a:t>Je moet de teksten op het scherm lezen als je bij wilt blijven en de verschillende functies op het scherm gebruiken. Voel je vrij om vragen te stellen, maar lees eerst.</a:t>
            </a:r>
            <a:endParaRPr sz="1400">
              <a:solidFill>
                <a:schemeClr val="dk1"/>
              </a:solidFill>
              <a:latin typeface="Rokkitt"/>
              <a:ea typeface="Rokkitt"/>
              <a:cs typeface="Rokkitt"/>
              <a:sym typeface="Rokkitt"/>
            </a:endParaRPr>
          </a:p>
          <a:p>
            <a:pPr indent="-317500" lvl="0" marL="457200" rtl="0" algn="l">
              <a:lnSpc>
                <a:spcPct val="115000"/>
              </a:lnSpc>
              <a:spcBef>
                <a:spcPts val="0"/>
              </a:spcBef>
              <a:spcAft>
                <a:spcPts val="0"/>
              </a:spcAft>
              <a:buClr>
                <a:schemeClr val="dk1"/>
              </a:buClr>
              <a:buSzPts val="1400"/>
              <a:buFont typeface="Rokkitt"/>
              <a:buAutoNum type="arabicPeriod"/>
            </a:pPr>
            <a:r>
              <a:rPr lang="nl-NL" sz="1400">
                <a:solidFill>
                  <a:schemeClr val="dk1"/>
                </a:solidFill>
                <a:latin typeface="Rokkitt"/>
                <a:ea typeface="Rokkitt"/>
                <a:cs typeface="Rokkitt"/>
                <a:sym typeface="Rokkitt"/>
              </a:rPr>
              <a:t>Dit is een onbekende wereld. Niemand heeft het volledige overzicht van alles wat er gebeurt. Als je probeert je eigen rol te begrijpen en samen te werken in je team, zal je het gaandeweg beter begrijpen. </a:t>
            </a:r>
            <a:endParaRPr sz="1400">
              <a:solidFill>
                <a:schemeClr val="dk1"/>
              </a:solidFill>
              <a:latin typeface="Rokkitt"/>
              <a:ea typeface="Rokkitt"/>
              <a:cs typeface="Rokkitt"/>
              <a:sym typeface="Rokkitt"/>
            </a:endParaRPr>
          </a:p>
          <a:p>
            <a:pPr indent="-317500" lvl="0" marL="457200" rtl="0" algn="l">
              <a:lnSpc>
                <a:spcPct val="115000"/>
              </a:lnSpc>
              <a:spcBef>
                <a:spcPts val="0"/>
              </a:spcBef>
              <a:spcAft>
                <a:spcPts val="0"/>
              </a:spcAft>
              <a:buClr>
                <a:schemeClr val="dk1"/>
              </a:buClr>
              <a:buSzPts val="1400"/>
              <a:buFont typeface="Rokkitt"/>
              <a:buAutoNum type="arabicPeriod"/>
            </a:pPr>
            <a:r>
              <a:rPr lang="nl-NL" sz="1400">
                <a:solidFill>
                  <a:schemeClr val="dk1"/>
                </a:solidFill>
                <a:latin typeface="Rokkitt"/>
                <a:ea typeface="Rokkitt"/>
                <a:cs typeface="Rokkitt"/>
                <a:sym typeface="Rokkitt"/>
              </a:rPr>
              <a:t>Het is het beste om nog beleefder te zijn en anderen meer respect te tonen dan dat je normaal zou doen. Het kan geen kwaad om formeel te zijn, misschien nog geen handen te schudden maar bv een buiging te maken en jezelf voor te stellen als je iemand voor het eerst ontmoet. Iedereen in het spel heeft een belangrijke taak en je weet nooit wanneer je die nodig gaat hebben.</a:t>
            </a:r>
            <a:endParaRPr sz="1400">
              <a:solidFill>
                <a:schemeClr val="dk1"/>
              </a:solidFill>
              <a:latin typeface="Rokkitt"/>
              <a:ea typeface="Rokkitt"/>
              <a:cs typeface="Rokkitt"/>
              <a:sym typeface="Rokkit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SzPts val="1100"/>
              <a:buNone/>
            </a:pPr>
            <a:r>
              <a:rPr lang="nl-NL"/>
              <a:t>Herinner de studenten er aan wanneer jullie weer samenkomen en in welk lokaal.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0" name="Google Shape;230;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 name="Google Shape;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 name="Google Shape;6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lang="nl-NL">
                <a:latin typeface="Times New Roman"/>
                <a:ea typeface="Times New Roman"/>
                <a:cs typeface="Times New Roman"/>
                <a:sym typeface="Times New Roman"/>
              </a:rPr>
              <a:t>Om de leerlingen zo goed mogelijk te kunnen verdelen, moet iedereen 10 min. voor de start van het spel inloggen. Het eerste punt op de docentenagenda is dat iedereen een account moet aanmaken.</a:t>
            </a:r>
            <a:endParaRPr/>
          </a:p>
          <a:p>
            <a:pPr indent="0" lvl="0" marL="0" rtl="0" algn="l">
              <a:lnSpc>
                <a:spcPct val="115000"/>
              </a:lnSpc>
              <a:spcBef>
                <a:spcPts val="1200"/>
              </a:spcBef>
              <a:spcAft>
                <a:spcPts val="0"/>
              </a:spcAft>
              <a:buSzPts val="1100"/>
              <a:buNone/>
            </a:pPr>
            <a:r>
              <a:rPr lang="nl-NL">
                <a:latin typeface="Times New Roman"/>
                <a:ea typeface="Times New Roman"/>
                <a:cs typeface="Times New Roman"/>
                <a:sym typeface="Times New Roman"/>
              </a:rPr>
              <a:t>De leerlingen krijgen het bericht om te wachten. Als je klaar bent met je introductie, kan iedereen zijn of haar scherm openen en beginnen met het lezen van zijn of haar taakomschrijving.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nl-NL" sz="1200">
                <a:solidFill>
                  <a:schemeClr val="dk1"/>
                </a:solidFill>
                <a:latin typeface="Times New Roman"/>
                <a:ea typeface="Times New Roman"/>
                <a:cs typeface="Times New Roman"/>
                <a:sym typeface="Times New Roman"/>
              </a:rPr>
              <a:t>Dat betekent dat jij vandaag de beslissingen in de EU zult nemen - het wordt hectisch, leuk en leerzaam!</a:t>
            </a:r>
            <a:endParaRPr/>
          </a:p>
          <a:p>
            <a:pPr indent="0" lvl="0" marL="0" rtl="0" algn="l">
              <a:lnSpc>
                <a:spcPct val="115000"/>
              </a:lnSpc>
              <a:spcBef>
                <a:spcPts val="0"/>
              </a:spcBef>
              <a:spcAft>
                <a:spcPts val="0"/>
              </a:spcAft>
              <a:buSzPts val="1100"/>
              <a:buNone/>
            </a:pPr>
            <a:r>
              <a:rPr lang="nl-NL" sz="1200">
                <a:solidFill>
                  <a:schemeClr val="dk1"/>
                </a:solidFill>
                <a:latin typeface="Times New Roman"/>
                <a:ea typeface="Times New Roman"/>
                <a:cs typeface="Times New Roman"/>
                <a:sym typeface="Times New Roman"/>
              </a:rPr>
              <a:t>Je wordt verdeeld in teams over de verschillende deelnemende klassen. Iedereen krijgt een functie: sommigen zullen in de Commissie werken, anderen in delegaties van de lidstaten, fracties van het Parlement als lobbyisten of in een van de drie mediahuizen van Europe at Work. </a:t>
            </a:r>
            <a:endParaRPr/>
          </a:p>
          <a:p>
            <a:pPr indent="0" lvl="0" marL="0" rtl="0" algn="l">
              <a:lnSpc>
                <a:spcPct val="115000"/>
              </a:lnSpc>
              <a:spcBef>
                <a:spcPts val="0"/>
              </a:spcBef>
              <a:spcAft>
                <a:spcPts val="0"/>
              </a:spcAft>
              <a:buSzPts val="1100"/>
              <a:buNone/>
            </a:pPr>
            <a:r>
              <a:rPr lang="nl-NL" sz="1200">
                <a:solidFill>
                  <a:schemeClr val="dk1"/>
                </a:solidFill>
                <a:latin typeface="Times New Roman"/>
                <a:ea typeface="Times New Roman"/>
                <a:cs typeface="Times New Roman"/>
                <a:sym typeface="Times New Roman"/>
              </a:rPr>
              <a:t>De rollen zijn fictief en sommige mechanismen van de EU zijn vereenvoudigd. Zo zijn er slechts 7 landen in plaats van 27, en worden ze A-land, B-land enz. genoemd.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nl-NL" sz="1200">
                <a:solidFill>
                  <a:schemeClr val="dk1"/>
                </a:solidFill>
                <a:latin typeface="Times New Roman"/>
                <a:ea typeface="Times New Roman"/>
                <a:cs typeface="Times New Roman"/>
                <a:sym typeface="Times New Roman"/>
              </a:rPr>
              <a:t>Het rollenspel Europe at Work is een andere manier om het wetgevingsproces van de EU te leren kennen. Jullie krijgen allemaal een actieve rol in de onderhandelingen. </a:t>
            </a:r>
            <a:endParaRPr/>
          </a:p>
          <a:p>
            <a:pPr indent="0" lvl="0" marL="0" rtl="0" algn="l">
              <a:lnSpc>
                <a:spcPct val="115000"/>
              </a:lnSpc>
              <a:spcBef>
                <a:spcPts val="0"/>
              </a:spcBef>
              <a:spcAft>
                <a:spcPts val="0"/>
              </a:spcAft>
              <a:buSzPts val="1100"/>
              <a:buNone/>
            </a:pPr>
            <a:r>
              <a:rPr lang="nl-NL" sz="1200">
                <a:solidFill>
                  <a:schemeClr val="dk1"/>
                </a:solidFill>
                <a:latin typeface="Times New Roman"/>
                <a:ea typeface="Times New Roman"/>
                <a:cs typeface="Times New Roman"/>
                <a:sym typeface="Times New Roman"/>
              </a:rPr>
              <a:t>Je verricht verschillende taken in je teams - en die zijn allemaal op hun eigen manier belangrijk. Sommigen schrijven nieuwsartikelen, anderen spreken op de grote bijeenkomsten, nemen deel aan het opstellen van de richtlijn of leren meer over de politieke verhoudingen in het thuisland. </a:t>
            </a:r>
            <a:endParaRPr/>
          </a:p>
          <a:p>
            <a:pPr indent="0" lvl="0" marL="0" rtl="0" algn="l">
              <a:lnSpc>
                <a:spcPct val="115000"/>
              </a:lnSpc>
              <a:spcBef>
                <a:spcPts val="0"/>
              </a:spcBef>
              <a:spcAft>
                <a:spcPts val="0"/>
              </a:spcAft>
              <a:buSzPts val="1100"/>
              <a:buNone/>
            </a:pPr>
            <a:r>
              <a:rPr lang="nl-NL" sz="1200">
                <a:solidFill>
                  <a:schemeClr val="dk1"/>
                </a:solidFill>
                <a:latin typeface="Times New Roman"/>
                <a:ea typeface="Times New Roman"/>
                <a:cs typeface="Times New Roman"/>
                <a:sym typeface="Times New Roman"/>
              </a:rPr>
              <a:t>Wat je taak ook zal zijn, het is belangrijk om je scherm in de gaten te houden. Het is het platform dat aangeeft wat je moet doen. Daarnaast bevat het ook de antwoorden op de meeste van je vragen.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nl-NL" sz="1800">
                <a:solidFill>
                  <a:schemeClr val="dk2"/>
                </a:solidFill>
                <a:latin typeface="Rokkitt"/>
                <a:ea typeface="Rokkitt"/>
                <a:cs typeface="Rokkitt"/>
                <a:sym typeface="Rokkitt"/>
              </a:rPr>
              <a:t>Europe at Work gaat over het onderhandelen over een richtlijn die de regels bepaalt voor arbeiders die naar een ander EU-land reizen om te werken.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nl-NL">
                <a:latin typeface="Times New Roman"/>
                <a:ea typeface="Times New Roman"/>
                <a:cs typeface="Times New Roman"/>
                <a:sym typeface="Times New Roman"/>
              </a:rPr>
              <a:t>Wie zijn de spelers in Europe at Work?</a:t>
            </a:r>
            <a:endParaRPr b="1">
              <a:latin typeface="Times New Roman"/>
              <a:ea typeface="Times New Roman"/>
              <a:cs typeface="Times New Roman"/>
              <a:sym typeface="Times New Roman"/>
            </a:endParaRPr>
          </a:p>
          <a:p>
            <a:pPr indent="0" lvl="0" marL="0" rtl="0" algn="l">
              <a:lnSpc>
                <a:spcPct val="115000"/>
              </a:lnSpc>
              <a:spcBef>
                <a:spcPts val="1200"/>
              </a:spcBef>
              <a:spcAft>
                <a:spcPts val="0"/>
              </a:spcAft>
              <a:buSzPts val="1100"/>
              <a:buNone/>
            </a:pPr>
            <a:r>
              <a:rPr lang="nl-NL">
                <a:solidFill>
                  <a:srgbClr val="3C4043"/>
                </a:solidFill>
                <a:highlight>
                  <a:srgbClr val="FFFFFF"/>
                </a:highlight>
                <a:latin typeface="Times New Roman"/>
                <a:ea typeface="Times New Roman"/>
                <a:cs typeface="Times New Roman"/>
                <a:sym typeface="Times New Roman"/>
              </a:rPr>
              <a:t>De Commissie stuurt 3 keer per dag een ontwerp van de richtlijn. Ze luisteren naar de argumenten afkomstig van de lidstaten en het Parlement, en dus hebben zij twee mogelijkheden om aanpassingen te maken waarvan ze zeker zijn dat ze er zo veel mogelijk stemmen voor krijgen in de laatste stemronde. De Commissie neemt deel aan de vergaderingen in de Ministerraad en in het Arbeidsmarktcomité. Ze hebben veel relatie-verantwoordelijke leden die er achter proberen te komen waarover de onderhandelaars het eens en oneens zijn, en die compromissen zoeken.</a:t>
            </a:r>
            <a:endParaRPr>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nl-NL">
                <a:latin typeface="Times New Roman"/>
                <a:ea typeface="Times New Roman"/>
                <a:cs typeface="Times New Roman"/>
                <a:sym typeface="Times New Roman"/>
              </a:rPr>
              <a:t>Wie zijn de spelers in Europe at Work?</a:t>
            </a:r>
            <a:endParaRPr/>
          </a:p>
          <a:p>
            <a:pPr indent="0" lvl="0" marL="0" rtl="0" algn="l">
              <a:lnSpc>
                <a:spcPct val="115000"/>
              </a:lnSpc>
              <a:spcBef>
                <a:spcPts val="1200"/>
              </a:spcBef>
              <a:spcAft>
                <a:spcPts val="0"/>
              </a:spcAft>
              <a:buSzPts val="1100"/>
              <a:buNone/>
            </a:pPr>
            <a:r>
              <a:rPr lang="nl-NL">
                <a:latin typeface="Times New Roman"/>
                <a:ea typeface="Times New Roman"/>
                <a:cs typeface="Times New Roman"/>
                <a:sym typeface="Times New Roman"/>
              </a:rPr>
              <a:t>In het Europese Parlement van Europe at Work zijn er vier fracties. Elke fractie bestaat uit democratisch gekozen politici uit de lidstaten die bijeenkomen op basis van politieke overtuigingen. In het Arbeidsmarktcomité zitten vertegenwoordigers van alle fracties. Zij onderhandelen over het ontwerp van de Commissie. Als ze het eens kunnen worden, zullen ze een sterkere stem hebben ten opzichte van de Raad.</a:t>
            </a:r>
            <a:endParaRPr/>
          </a:p>
          <a:p>
            <a:pPr indent="0" lvl="0" marL="0" rtl="0" algn="l">
              <a:lnSpc>
                <a:spcPct val="115000"/>
              </a:lnSpc>
              <a:spcBef>
                <a:spcPts val="1200"/>
              </a:spcBef>
              <a:spcAft>
                <a:spcPts val="0"/>
              </a:spcAft>
              <a:buSzPts val="1100"/>
              <a:buNone/>
            </a:pPr>
            <a:r>
              <a:rPr lang="nl-NL">
                <a:latin typeface="Times New Roman"/>
                <a:ea typeface="Times New Roman"/>
                <a:cs typeface="Times New Roman"/>
                <a:sym typeface="Times New Roman"/>
              </a:rPr>
              <a:t>De richtlijn kan alleen worden aangenomen als er een </a:t>
            </a:r>
            <a:r>
              <a:rPr b="1" lang="nl-NL">
                <a:latin typeface="Times New Roman"/>
                <a:ea typeface="Times New Roman"/>
                <a:cs typeface="Times New Roman"/>
                <a:sym typeface="Times New Roman"/>
              </a:rPr>
              <a:t>meerderheid</a:t>
            </a:r>
            <a:r>
              <a:rPr lang="nl-NL">
                <a:latin typeface="Times New Roman"/>
                <a:ea typeface="Times New Roman"/>
                <a:cs typeface="Times New Roman"/>
                <a:sym typeface="Times New Roman"/>
              </a:rPr>
              <a:t> is in zowel het Europees Parlement als de Raad van Ministers. In het Parlement is een gewone meerderheid vereist. Dat betekent dat er meer ja- dan nee-stemmen moeten zijn.</a:t>
            </a:r>
            <a:endParaRPr>
              <a:latin typeface="Times New Roman"/>
              <a:ea typeface="Times New Roman"/>
              <a:cs typeface="Times New Roman"/>
              <a:sym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1100"/>
              <a:buNone/>
            </a:pPr>
            <a:r>
              <a:rPr b="1" lang="nl-NL">
                <a:latin typeface="Times New Roman"/>
                <a:ea typeface="Times New Roman"/>
                <a:cs typeface="Times New Roman"/>
                <a:sym typeface="Times New Roman"/>
              </a:rPr>
              <a:t>Wie zijn de spelers in Europe at Work?</a:t>
            </a:r>
            <a:endParaRPr b="1">
              <a:latin typeface="Times New Roman"/>
              <a:ea typeface="Times New Roman"/>
              <a:cs typeface="Times New Roman"/>
              <a:sym typeface="Times New Roman"/>
            </a:endParaRPr>
          </a:p>
          <a:p>
            <a:pPr indent="0" lvl="0" marL="0" rtl="0" algn="l">
              <a:lnSpc>
                <a:spcPct val="115000"/>
              </a:lnSpc>
              <a:spcBef>
                <a:spcPts val="1200"/>
              </a:spcBef>
              <a:spcAft>
                <a:spcPts val="0"/>
              </a:spcAft>
              <a:buSzPts val="1100"/>
              <a:buNone/>
            </a:pPr>
            <a:r>
              <a:rPr lang="nl-NL"/>
              <a:t>In de Ministerraad van Europe at Work hebben de Arbeidsmarktministers van alle zeven lidstaten een plek. Elke minister heeft een delegatie van adviseurs en ambtenaren die zowel bij de officiële onderhandelingen in de Raad als bij de informele onderhandelingen met de andere landen en EP-fracties helpen. </a:t>
            </a:r>
            <a:endParaRPr/>
          </a:p>
          <a:p>
            <a:pPr indent="0" lvl="0" marL="0" rtl="0" algn="l">
              <a:lnSpc>
                <a:spcPct val="115000"/>
              </a:lnSpc>
              <a:spcBef>
                <a:spcPts val="2400"/>
              </a:spcBef>
              <a:spcAft>
                <a:spcPts val="0"/>
              </a:spcAft>
              <a:buSzPts val="1100"/>
              <a:buNone/>
            </a:pPr>
            <a:r>
              <a:rPr lang="nl-NL"/>
              <a:t>De Ministerraad keurt de richtlijn samen met het Parlement goed. In de Raad is een </a:t>
            </a:r>
            <a:r>
              <a:rPr b="1" lang="nl-NL"/>
              <a:t>gekwalificeerde</a:t>
            </a:r>
            <a:r>
              <a:rPr lang="nl-NL"/>
              <a:t> meerderheid van stemmen vereist. In Europe at Work betekent dit dat ten minste </a:t>
            </a:r>
            <a:r>
              <a:rPr b="1" lang="nl-NL"/>
              <a:t>vier lidstaten </a:t>
            </a:r>
            <a:r>
              <a:rPr lang="nl-NL"/>
              <a:t>die samen ten minste </a:t>
            </a:r>
            <a:r>
              <a:rPr b="1" lang="nl-NL"/>
              <a:t>65</a:t>
            </a:r>
            <a:r>
              <a:rPr lang="nl-NL"/>
              <a:t>% van de EU-burgers vertegenwoordigen, </a:t>
            </a:r>
            <a:r>
              <a:rPr b="1" lang="nl-NL"/>
              <a:t>ja</a:t>
            </a:r>
            <a:r>
              <a:rPr lang="nl-NL"/>
              <a:t> moeten stemmen.  </a:t>
            </a:r>
            <a:endParaRPr/>
          </a:p>
          <a:p>
            <a:pPr indent="0" lvl="0" marL="0" rtl="0" algn="l">
              <a:lnSpc>
                <a:spcPct val="115000"/>
              </a:lnSpc>
              <a:spcBef>
                <a:spcPts val="2400"/>
              </a:spcBef>
              <a:spcAft>
                <a:spcPts val="120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27"/>
          <p:cNvSpPr txBox="1"/>
          <p:nvPr>
            <p:ph hasCustomPrompt="1" type="title"/>
          </p:nvPr>
        </p:nvSpPr>
        <p:spPr>
          <a:xfrm>
            <a:off x="311700" y="1039650"/>
            <a:ext cx="8520600" cy="2106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4000"/>
              <a:buNone/>
              <a:defRPr b="1" sz="14000"/>
            </a:lvl1pPr>
            <a:lvl2pPr lvl="1" algn="ctr">
              <a:lnSpc>
                <a:spcPct val="100000"/>
              </a:lnSpc>
              <a:spcBef>
                <a:spcPts val="0"/>
              </a:spcBef>
              <a:spcAft>
                <a:spcPts val="0"/>
              </a:spcAft>
              <a:buSzPts val="14000"/>
              <a:buNone/>
              <a:defRPr b="1" sz="14000"/>
            </a:lvl2pPr>
            <a:lvl3pPr lvl="2" algn="ctr">
              <a:lnSpc>
                <a:spcPct val="100000"/>
              </a:lnSpc>
              <a:spcBef>
                <a:spcPts val="0"/>
              </a:spcBef>
              <a:spcAft>
                <a:spcPts val="0"/>
              </a:spcAft>
              <a:buSzPts val="14000"/>
              <a:buNone/>
              <a:defRPr b="1" sz="14000"/>
            </a:lvl3pPr>
            <a:lvl4pPr lvl="3" algn="ctr">
              <a:lnSpc>
                <a:spcPct val="100000"/>
              </a:lnSpc>
              <a:spcBef>
                <a:spcPts val="0"/>
              </a:spcBef>
              <a:spcAft>
                <a:spcPts val="0"/>
              </a:spcAft>
              <a:buSzPts val="14000"/>
              <a:buNone/>
              <a:defRPr b="1" sz="14000"/>
            </a:lvl4pPr>
            <a:lvl5pPr lvl="4" algn="ctr">
              <a:lnSpc>
                <a:spcPct val="100000"/>
              </a:lnSpc>
              <a:spcBef>
                <a:spcPts val="0"/>
              </a:spcBef>
              <a:spcAft>
                <a:spcPts val="0"/>
              </a:spcAft>
              <a:buSzPts val="14000"/>
              <a:buNone/>
              <a:defRPr b="1" sz="14000"/>
            </a:lvl5pPr>
            <a:lvl6pPr lvl="5" algn="ctr">
              <a:lnSpc>
                <a:spcPct val="100000"/>
              </a:lnSpc>
              <a:spcBef>
                <a:spcPts val="0"/>
              </a:spcBef>
              <a:spcAft>
                <a:spcPts val="0"/>
              </a:spcAft>
              <a:buSzPts val="14000"/>
              <a:buNone/>
              <a:defRPr b="1" sz="14000"/>
            </a:lvl6pPr>
            <a:lvl7pPr lvl="6" algn="ctr">
              <a:lnSpc>
                <a:spcPct val="100000"/>
              </a:lnSpc>
              <a:spcBef>
                <a:spcPts val="0"/>
              </a:spcBef>
              <a:spcAft>
                <a:spcPts val="0"/>
              </a:spcAft>
              <a:buSzPts val="14000"/>
              <a:buNone/>
              <a:defRPr b="1" sz="14000"/>
            </a:lvl7pPr>
            <a:lvl8pPr lvl="7" algn="ctr">
              <a:lnSpc>
                <a:spcPct val="100000"/>
              </a:lnSpc>
              <a:spcBef>
                <a:spcPts val="0"/>
              </a:spcBef>
              <a:spcAft>
                <a:spcPts val="0"/>
              </a:spcAft>
              <a:buSzPts val="14000"/>
              <a:buNone/>
              <a:defRPr b="1" sz="14000"/>
            </a:lvl8pPr>
            <a:lvl9pPr lvl="8" algn="ctr">
              <a:lnSpc>
                <a:spcPct val="100000"/>
              </a:lnSpc>
              <a:spcBef>
                <a:spcPts val="0"/>
              </a:spcBef>
              <a:spcAft>
                <a:spcPts val="0"/>
              </a:spcAft>
              <a:buSzPts val="14000"/>
              <a:buNone/>
              <a:defRPr b="1" sz="14000"/>
            </a:lvl9pPr>
          </a:lstStyle>
          <a:p>
            <a:r>
              <a:t>xx%</a:t>
            </a:r>
          </a:p>
        </p:txBody>
      </p:sp>
      <p:sp>
        <p:nvSpPr>
          <p:cNvPr id="47" name="Google Shape;47;p27"/>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8" name="Google Shape;4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19"/>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19"/>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4" name="Google Shape;14;p19"/>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 name="Google Shape;1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p20"/>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8" name="Google Shape;18;p20"/>
          <p:cNvSpPr txBox="1"/>
          <p:nvPr>
            <p:ph type="title"/>
          </p:nvPr>
        </p:nvSpPr>
        <p:spPr>
          <a:xfrm>
            <a:off x="512700" y="1893300"/>
            <a:ext cx="8118600" cy="1522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chemeClr val="accent1"/>
              </a:buClr>
              <a:buSzPts val="6000"/>
              <a:buNone/>
              <a:defRPr sz="6000">
                <a:solidFill>
                  <a:schemeClr val="accent1"/>
                </a:solidFill>
              </a:defRPr>
            </a:lvl1pPr>
            <a:lvl2pPr lvl="1" algn="l">
              <a:lnSpc>
                <a:spcPct val="100000"/>
              </a:lnSpc>
              <a:spcBef>
                <a:spcPts val="0"/>
              </a:spcBef>
              <a:spcAft>
                <a:spcPts val="0"/>
              </a:spcAft>
              <a:buClr>
                <a:schemeClr val="accent1"/>
              </a:buClr>
              <a:buSzPts val="6000"/>
              <a:buNone/>
              <a:defRPr sz="6000">
                <a:solidFill>
                  <a:schemeClr val="accent1"/>
                </a:solidFill>
              </a:defRPr>
            </a:lvl2pPr>
            <a:lvl3pPr lvl="2" algn="l">
              <a:lnSpc>
                <a:spcPct val="100000"/>
              </a:lnSpc>
              <a:spcBef>
                <a:spcPts val="0"/>
              </a:spcBef>
              <a:spcAft>
                <a:spcPts val="0"/>
              </a:spcAft>
              <a:buClr>
                <a:schemeClr val="accent1"/>
              </a:buClr>
              <a:buSzPts val="6000"/>
              <a:buNone/>
              <a:defRPr sz="6000">
                <a:solidFill>
                  <a:schemeClr val="accent1"/>
                </a:solidFill>
              </a:defRPr>
            </a:lvl3pPr>
            <a:lvl4pPr lvl="3" algn="l">
              <a:lnSpc>
                <a:spcPct val="100000"/>
              </a:lnSpc>
              <a:spcBef>
                <a:spcPts val="0"/>
              </a:spcBef>
              <a:spcAft>
                <a:spcPts val="0"/>
              </a:spcAft>
              <a:buClr>
                <a:schemeClr val="accent1"/>
              </a:buClr>
              <a:buSzPts val="6000"/>
              <a:buNone/>
              <a:defRPr sz="6000">
                <a:solidFill>
                  <a:schemeClr val="accent1"/>
                </a:solidFill>
              </a:defRPr>
            </a:lvl4pPr>
            <a:lvl5pPr lvl="4" algn="l">
              <a:lnSpc>
                <a:spcPct val="100000"/>
              </a:lnSpc>
              <a:spcBef>
                <a:spcPts val="0"/>
              </a:spcBef>
              <a:spcAft>
                <a:spcPts val="0"/>
              </a:spcAft>
              <a:buClr>
                <a:schemeClr val="accent1"/>
              </a:buClr>
              <a:buSzPts val="6000"/>
              <a:buNone/>
              <a:defRPr sz="6000">
                <a:solidFill>
                  <a:schemeClr val="accent1"/>
                </a:solidFill>
              </a:defRPr>
            </a:lvl5pPr>
            <a:lvl6pPr lvl="5" algn="l">
              <a:lnSpc>
                <a:spcPct val="100000"/>
              </a:lnSpc>
              <a:spcBef>
                <a:spcPts val="0"/>
              </a:spcBef>
              <a:spcAft>
                <a:spcPts val="0"/>
              </a:spcAft>
              <a:buClr>
                <a:schemeClr val="accent1"/>
              </a:buClr>
              <a:buSzPts val="6000"/>
              <a:buNone/>
              <a:defRPr sz="6000">
                <a:solidFill>
                  <a:schemeClr val="accent1"/>
                </a:solidFill>
              </a:defRPr>
            </a:lvl6pPr>
            <a:lvl7pPr lvl="6" algn="l">
              <a:lnSpc>
                <a:spcPct val="100000"/>
              </a:lnSpc>
              <a:spcBef>
                <a:spcPts val="0"/>
              </a:spcBef>
              <a:spcAft>
                <a:spcPts val="0"/>
              </a:spcAft>
              <a:buClr>
                <a:schemeClr val="accent1"/>
              </a:buClr>
              <a:buSzPts val="6000"/>
              <a:buNone/>
              <a:defRPr sz="6000">
                <a:solidFill>
                  <a:schemeClr val="accent1"/>
                </a:solidFill>
              </a:defRPr>
            </a:lvl7pPr>
            <a:lvl8pPr lvl="7" algn="l">
              <a:lnSpc>
                <a:spcPct val="100000"/>
              </a:lnSpc>
              <a:spcBef>
                <a:spcPts val="0"/>
              </a:spcBef>
              <a:spcAft>
                <a:spcPts val="0"/>
              </a:spcAft>
              <a:buClr>
                <a:schemeClr val="accent1"/>
              </a:buClr>
              <a:buSzPts val="6000"/>
              <a:buNone/>
              <a:defRPr sz="6000">
                <a:solidFill>
                  <a:schemeClr val="accent1"/>
                </a:solidFill>
              </a:defRPr>
            </a:lvl8pPr>
            <a:lvl9pPr lvl="8" algn="l">
              <a:lnSpc>
                <a:spcPct val="100000"/>
              </a:lnSpc>
              <a:spcBef>
                <a:spcPts val="0"/>
              </a:spcBef>
              <a:spcAft>
                <a:spcPts val="0"/>
              </a:spcAft>
              <a:buClr>
                <a:schemeClr val="accent1"/>
              </a:buClr>
              <a:buSzPts val="6000"/>
              <a:buNone/>
              <a:defRPr sz="6000">
                <a:solidFill>
                  <a:schemeClr val="accent1"/>
                </a:solidFill>
              </a:defRPr>
            </a:lvl9pPr>
          </a:lstStyle>
          <a:p/>
        </p:txBody>
      </p:sp>
      <p:sp>
        <p:nvSpPr>
          <p:cNvPr id="19" name="Google Shape;19;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2" name="Google Shape;22;p21"/>
          <p:cNvSpPr txBox="1"/>
          <p:nvPr>
            <p:ph idx="1" type="body"/>
          </p:nvPr>
        </p:nvSpPr>
        <p:spPr>
          <a:xfrm>
            <a:off x="311700" y="1171675"/>
            <a:ext cx="3999900" cy="3397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21"/>
          <p:cNvSpPr txBox="1"/>
          <p:nvPr>
            <p:ph idx="2" type="body"/>
          </p:nvPr>
        </p:nvSpPr>
        <p:spPr>
          <a:xfrm>
            <a:off x="4832400" y="1171675"/>
            <a:ext cx="3999900" cy="3397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2"/>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7" name="Google Shape;2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3"/>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3"/>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24"/>
          <p:cNvSpPr txBox="1"/>
          <p:nvPr>
            <p:ph type="title"/>
          </p:nvPr>
        </p:nvSpPr>
        <p:spPr>
          <a:xfrm>
            <a:off x="490250" y="526350"/>
            <a:ext cx="56040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accent1"/>
              </a:buClr>
              <a:buSzPts val="5400"/>
              <a:buNone/>
              <a:defRPr sz="5400">
                <a:solidFill>
                  <a:schemeClr val="accent1"/>
                </a:solidFill>
              </a:defRPr>
            </a:lvl1pPr>
            <a:lvl2pPr lvl="1" algn="l">
              <a:lnSpc>
                <a:spcPct val="100000"/>
              </a:lnSpc>
              <a:spcBef>
                <a:spcPts val="0"/>
              </a:spcBef>
              <a:spcAft>
                <a:spcPts val="0"/>
              </a:spcAft>
              <a:buClr>
                <a:schemeClr val="accent1"/>
              </a:buClr>
              <a:buSzPts val="5400"/>
              <a:buNone/>
              <a:defRPr sz="5400">
                <a:solidFill>
                  <a:schemeClr val="accent1"/>
                </a:solidFill>
              </a:defRPr>
            </a:lvl2pPr>
            <a:lvl3pPr lvl="2" algn="l">
              <a:lnSpc>
                <a:spcPct val="100000"/>
              </a:lnSpc>
              <a:spcBef>
                <a:spcPts val="0"/>
              </a:spcBef>
              <a:spcAft>
                <a:spcPts val="0"/>
              </a:spcAft>
              <a:buClr>
                <a:schemeClr val="accent1"/>
              </a:buClr>
              <a:buSzPts val="5400"/>
              <a:buNone/>
              <a:defRPr sz="5400">
                <a:solidFill>
                  <a:schemeClr val="accent1"/>
                </a:solidFill>
              </a:defRPr>
            </a:lvl3pPr>
            <a:lvl4pPr lvl="3" algn="l">
              <a:lnSpc>
                <a:spcPct val="100000"/>
              </a:lnSpc>
              <a:spcBef>
                <a:spcPts val="0"/>
              </a:spcBef>
              <a:spcAft>
                <a:spcPts val="0"/>
              </a:spcAft>
              <a:buClr>
                <a:schemeClr val="accent1"/>
              </a:buClr>
              <a:buSzPts val="5400"/>
              <a:buNone/>
              <a:defRPr sz="5400">
                <a:solidFill>
                  <a:schemeClr val="accent1"/>
                </a:solidFill>
              </a:defRPr>
            </a:lvl4pPr>
            <a:lvl5pPr lvl="4" algn="l">
              <a:lnSpc>
                <a:spcPct val="100000"/>
              </a:lnSpc>
              <a:spcBef>
                <a:spcPts val="0"/>
              </a:spcBef>
              <a:spcAft>
                <a:spcPts val="0"/>
              </a:spcAft>
              <a:buClr>
                <a:schemeClr val="accent1"/>
              </a:buClr>
              <a:buSzPts val="5400"/>
              <a:buNone/>
              <a:defRPr sz="5400">
                <a:solidFill>
                  <a:schemeClr val="accent1"/>
                </a:solidFill>
              </a:defRPr>
            </a:lvl5pPr>
            <a:lvl6pPr lvl="5" algn="l">
              <a:lnSpc>
                <a:spcPct val="100000"/>
              </a:lnSpc>
              <a:spcBef>
                <a:spcPts val="0"/>
              </a:spcBef>
              <a:spcAft>
                <a:spcPts val="0"/>
              </a:spcAft>
              <a:buClr>
                <a:schemeClr val="accent1"/>
              </a:buClr>
              <a:buSzPts val="5400"/>
              <a:buNone/>
              <a:defRPr sz="5400">
                <a:solidFill>
                  <a:schemeClr val="accent1"/>
                </a:solidFill>
              </a:defRPr>
            </a:lvl6pPr>
            <a:lvl7pPr lvl="6" algn="l">
              <a:lnSpc>
                <a:spcPct val="100000"/>
              </a:lnSpc>
              <a:spcBef>
                <a:spcPts val="0"/>
              </a:spcBef>
              <a:spcAft>
                <a:spcPts val="0"/>
              </a:spcAft>
              <a:buClr>
                <a:schemeClr val="accent1"/>
              </a:buClr>
              <a:buSzPts val="5400"/>
              <a:buNone/>
              <a:defRPr sz="5400">
                <a:solidFill>
                  <a:schemeClr val="accent1"/>
                </a:solidFill>
              </a:defRPr>
            </a:lvl7pPr>
            <a:lvl8pPr lvl="7" algn="l">
              <a:lnSpc>
                <a:spcPct val="100000"/>
              </a:lnSpc>
              <a:spcBef>
                <a:spcPts val="0"/>
              </a:spcBef>
              <a:spcAft>
                <a:spcPts val="0"/>
              </a:spcAft>
              <a:buClr>
                <a:schemeClr val="accent1"/>
              </a:buClr>
              <a:buSzPts val="5400"/>
              <a:buNone/>
              <a:defRPr sz="5400">
                <a:solidFill>
                  <a:schemeClr val="accent1"/>
                </a:solidFill>
              </a:defRPr>
            </a:lvl8pPr>
            <a:lvl9pPr lvl="8" algn="l">
              <a:lnSpc>
                <a:spcPct val="100000"/>
              </a:lnSpc>
              <a:spcBef>
                <a:spcPts val="0"/>
              </a:spcBef>
              <a:spcAft>
                <a:spcPts val="0"/>
              </a:spcAft>
              <a:buClr>
                <a:schemeClr val="accent1"/>
              </a:buClr>
              <a:buSzPts val="5400"/>
              <a:buNone/>
              <a:defRPr sz="5400">
                <a:solidFill>
                  <a:schemeClr val="accent1"/>
                </a:solidFill>
              </a:defRPr>
            </a:lvl9pPr>
          </a:lstStyle>
          <a:p/>
        </p:txBody>
      </p:sp>
      <p:sp>
        <p:nvSpPr>
          <p:cNvPr id="34" name="Google Shape;3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25"/>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7" name="Google Shape;37;p25"/>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38" name="Google Shape;38;p25"/>
          <p:cNvSpPr txBox="1"/>
          <p:nvPr>
            <p:ph type="title"/>
          </p:nvPr>
        </p:nvSpPr>
        <p:spPr>
          <a:xfrm>
            <a:off x="265500" y="1382350"/>
            <a:ext cx="4045200" cy="133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Clr>
                <a:schemeClr val="lt2"/>
              </a:buClr>
              <a:buSzPts val="4200"/>
              <a:buNone/>
              <a:defRPr sz="4200">
                <a:solidFill>
                  <a:schemeClr val="lt2"/>
                </a:solidFill>
              </a:defRPr>
            </a:lvl1pPr>
            <a:lvl2pPr lvl="1" algn="ctr">
              <a:lnSpc>
                <a:spcPct val="100000"/>
              </a:lnSpc>
              <a:spcBef>
                <a:spcPts val="0"/>
              </a:spcBef>
              <a:spcAft>
                <a:spcPts val="0"/>
              </a:spcAft>
              <a:buClr>
                <a:schemeClr val="lt2"/>
              </a:buClr>
              <a:buSzPts val="4200"/>
              <a:buNone/>
              <a:defRPr sz="4200">
                <a:solidFill>
                  <a:schemeClr val="lt2"/>
                </a:solidFill>
              </a:defRPr>
            </a:lvl2pPr>
            <a:lvl3pPr lvl="2" algn="ctr">
              <a:lnSpc>
                <a:spcPct val="100000"/>
              </a:lnSpc>
              <a:spcBef>
                <a:spcPts val="0"/>
              </a:spcBef>
              <a:spcAft>
                <a:spcPts val="0"/>
              </a:spcAft>
              <a:buClr>
                <a:schemeClr val="lt2"/>
              </a:buClr>
              <a:buSzPts val="4200"/>
              <a:buNone/>
              <a:defRPr sz="4200">
                <a:solidFill>
                  <a:schemeClr val="lt2"/>
                </a:solidFill>
              </a:defRPr>
            </a:lvl3pPr>
            <a:lvl4pPr lvl="3" algn="ctr">
              <a:lnSpc>
                <a:spcPct val="100000"/>
              </a:lnSpc>
              <a:spcBef>
                <a:spcPts val="0"/>
              </a:spcBef>
              <a:spcAft>
                <a:spcPts val="0"/>
              </a:spcAft>
              <a:buClr>
                <a:schemeClr val="lt2"/>
              </a:buClr>
              <a:buSzPts val="4200"/>
              <a:buNone/>
              <a:defRPr sz="4200">
                <a:solidFill>
                  <a:schemeClr val="lt2"/>
                </a:solidFill>
              </a:defRPr>
            </a:lvl4pPr>
            <a:lvl5pPr lvl="4" algn="ctr">
              <a:lnSpc>
                <a:spcPct val="100000"/>
              </a:lnSpc>
              <a:spcBef>
                <a:spcPts val="0"/>
              </a:spcBef>
              <a:spcAft>
                <a:spcPts val="0"/>
              </a:spcAft>
              <a:buClr>
                <a:schemeClr val="lt2"/>
              </a:buClr>
              <a:buSzPts val="4200"/>
              <a:buNone/>
              <a:defRPr sz="4200">
                <a:solidFill>
                  <a:schemeClr val="lt2"/>
                </a:solidFill>
              </a:defRPr>
            </a:lvl5pPr>
            <a:lvl6pPr lvl="5" algn="ctr">
              <a:lnSpc>
                <a:spcPct val="100000"/>
              </a:lnSpc>
              <a:spcBef>
                <a:spcPts val="0"/>
              </a:spcBef>
              <a:spcAft>
                <a:spcPts val="0"/>
              </a:spcAft>
              <a:buClr>
                <a:schemeClr val="lt2"/>
              </a:buClr>
              <a:buSzPts val="4200"/>
              <a:buNone/>
              <a:defRPr sz="4200">
                <a:solidFill>
                  <a:schemeClr val="lt2"/>
                </a:solidFill>
              </a:defRPr>
            </a:lvl6pPr>
            <a:lvl7pPr lvl="6" algn="ctr">
              <a:lnSpc>
                <a:spcPct val="100000"/>
              </a:lnSpc>
              <a:spcBef>
                <a:spcPts val="0"/>
              </a:spcBef>
              <a:spcAft>
                <a:spcPts val="0"/>
              </a:spcAft>
              <a:buClr>
                <a:schemeClr val="lt2"/>
              </a:buClr>
              <a:buSzPts val="4200"/>
              <a:buNone/>
              <a:defRPr sz="4200">
                <a:solidFill>
                  <a:schemeClr val="lt2"/>
                </a:solidFill>
              </a:defRPr>
            </a:lvl7pPr>
            <a:lvl8pPr lvl="7" algn="ctr">
              <a:lnSpc>
                <a:spcPct val="100000"/>
              </a:lnSpc>
              <a:spcBef>
                <a:spcPts val="0"/>
              </a:spcBef>
              <a:spcAft>
                <a:spcPts val="0"/>
              </a:spcAft>
              <a:buClr>
                <a:schemeClr val="lt2"/>
              </a:buClr>
              <a:buSzPts val="4200"/>
              <a:buNone/>
              <a:defRPr sz="4200">
                <a:solidFill>
                  <a:schemeClr val="lt2"/>
                </a:solidFill>
              </a:defRPr>
            </a:lvl8pPr>
            <a:lvl9pPr lvl="8" algn="ctr">
              <a:lnSpc>
                <a:spcPct val="100000"/>
              </a:lnSpc>
              <a:spcBef>
                <a:spcPts val="0"/>
              </a:spcBef>
              <a:spcAft>
                <a:spcPts val="0"/>
              </a:spcAft>
              <a:buClr>
                <a:schemeClr val="lt2"/>
              </a:buClr>
              <a:buSzPts val="4200"/>
              <a:buNone/>
              <a:defRPr sz="4200">
                <a:solidFill>
                  <a:schemeClr val="lt2"/>
                </a:solidFill>
              </a:defRPr>
            </a:lvl9pPr>
          </a:lstStyle>
          <a:p/>
        </p:txBody>
      </p:sp>
      <p:sp>
        <p:nvSpPr>
          <p:cNvPr id="39" name="Google Shape;39;p25"/>
          <p:cNvSpPr txBox="1"/>
          <p:nvPr>
            <p:ph idx="1" type="subTitle"/>
          </p:nvPr>
        </p:nvSpPr>
        <p:spPr>
          <a:xfrm>
            <a:off x="265500" y="276900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2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accent1"/>
              </a:buClr>
              <a:buSzPts val="1800"/>
              <a:buChar char="●"/>
              <a:defRPr>
                <a:solidFill>
                  <a:schemeClr val="accent1"/>
                </a:solidFill>
              </a:defRPr>
            </a:lvl1pPr>
            <a:lvl2pPr indent="-317500" lvl="1" marL="914400" algn="l">
              <a:lnSpc>
                <a:spcPct val="115000"/>
              </a:lnSpc>
              <a:spcBef>
                <a:spcPts val="1600"/>
              </a:spcBef>
              <a:spcAft>
                <a:spcPts val="0"/>
              </a:spcAft>
              <a:buClr>
                <a:schemeClr val="accent1"/>
              </a:buClr>
              <a:buSzPts val="1400"/>
              <a:buChar char="○"/>
              <a:defRPr>
                <a:solidFill>
                  <a:schemeClr val="accent1"/>
                </a:solidFill>
              </a:defRPr>
            </a:lvl2pPr>
            <a:lvl3pPr indent="-317500" lvl="2" marL="1371600" algn="l">
              <a:lnSpc>
                <a:spcPct val="115000"/>
              </a:lnSpc>
              <a:spcBef>
                <a:spcPts val="1600"/>
              </a:spcBef>
              <a:spcAft>
                <a:spcPts val="0"/>
              </a:spcAft>
              <a:buClr>
                <a:schemeClr val="accent1"/>
              </a:buClr>
              <a:buSzPts val="1400"/>
              <a:buChar char="■"/>
              <a:defRPr>
                <a:solidFill>
                  <a:schemeClr val="accent1"/>
                </a:solidFill>
              </a:defRPr>
            </a:lvl3pPr>
            <a:lvl4pPr indent="-317500" lvl="3" marL="1828800" algn="l">
              <a:lnSpc>
                <a:spcPct val="115000"/>
              </a:lnSpc>
              <a:spcBef>
                <a:spcPts val="1600"/>
              </a:spcBef>
              <a:spcAft>
                <a:spcPts val="0"/>
              </a:spcAft>
              <a:buClr>
                <a:schemeClr val="accent1"/>
              </a:buClr>
              <a:buSzPts val="1400"/>
              <a:buChar char="●"/>
              <a:defRPr>
                <a:solidFill>
                  <a:schemeClr val="accent1"/>
                </a:solidFill>
              </a:defRPr>
            </a:lvl4pPr>
            <a:lvl5pPr indent="-317500" lvl="4" marL="2286000" algn="l">
              <a:lnSpc>
                <a:spcPct val="115000"/>
              </a:lnSpc>
              <a:spcBef>
                <a:spcPts val="1600"/>
              </a:spcBef>
              <a:spcAft>
                <a:spcPts val="0"/>
              </a:spcAft>
              <a:buClr>
                <a:schemeClr val="accent1"/>
              </a:buClr>
              <a:buSzPts val="1400"/>
              <a:buChar char="○"/>
              <a:defRPr>
                <a:solidFill>
                  <a:schemeClr val="accent1"/>
                </a:solidFill>
              </a:defRPr>
            </a:lvl5pPr>
            <a:lvl6pPr indent="-317500" lvl="5" marL="2743200" algn="l">
              <a:lnSpc>
                <a:spcPct val="115000"/>
              </a:lnSpc>
              <a:spcBef>
                <a:spcPts val="1600"/>
              </a:spcBef>
              <a:spcAft>
                <a:spcPts val="0"/>
              </a:spcAft>
              <a:buClr>
                <a:schemeClr val="accent1"/>
              </a:buClr>
              <a:buSzPts val="1400"/>
              <a:buChar char="■"/>
              <a:defRPr>
                <a:solidFill>
                  <a:schemeClr val="accent1"/>
                </a:solidFill>
              </a:defRPr>
            </a:lvl6pPr>
            <a:lvl7pPr indent="-317500" lvl="6" marL="3200400" algn="l">
              <a:lnSpc>
                <a:spcPct val="115000"/>
              </a:lnSpc>
              <a:spcBef>
                <a:spcPts val="1600"/>
              </a:spcBef>
              <a:spcAft>
                <a:spcPts val="0"/>
              </a:spcAft>
              <a:buClr>
                <a:schemeClr val="accent1"/>
              </a:buClr>
              <a:buSzPts val="1400"/>
              <a:buChar char="●"/>
              <a:defRPr>
                <a:solidFill>
                  <a:schemeClr val="accent1"/>
                </a:solidFill>
              </a:defRPr>
            </a:lvl7pPr>
            <a:lvl8pPr indent="-317500" lvl="7" marL="3657600" algn="l">
              <a:lnSpc>
                <a:spcPct val="115000"/>
              </a:lnSpc>
              <a:spcBef>
                <a:spcPts val="1600"/>
              </a:spcBef>
              <a:spcAft>
                <a:spcPts val="0"/>
              </a:spcAft>
              <a:buClr>
                <a:schemeClr val="accent1"/>
              </a:buClr>
              <a:buSzPts val="1400"/>
              <a:buChar char="○"/>
              <a:defRPr>
                <a:solidFill>
                  <a:schemeClr val="accent1"/>
                </a:solidFill>
              </a:defRPr>
            </a:lvl8pPr>
            <a:lvl9pPr indent="-317500" lvl="8" marL="4114800" algn="l">
              <a:lnSpc>
                <a:spcPct val="115000"/>
              </a:lnSpc>
              <a:spcBef>
                <a:spcPts val="1600"/>
              </a:spcBef>
              <a:spcAft>
                <a:spcPts val="1600"/>
              </a:spcAft>
              <a:buClr>
                <a:schemeClr val="accent1"/>
              </a:buClr>
              <a:buSzPts val="1400"/>
              <a:buChar char="■"/>
              <a:defRPr>
                <a:solidFill>
                  <a:schemeClr val="accent1"/>
                </a:solidFill>
              </a:defRPr>
            </a:lvl9pPr>
          </a:lstStyle>
          <a:p/>
        </p:txBody>
      </p:sp>
      <p:sp>
        <p:nvSpPr>
          <p:cNvPr id="41" name="Google Shape;41;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26"/>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4" name="Google Shape;44;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rgbClr val="006838">
            <a:alpha val="48627"/>
          </a:srgbClr>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3000"/>
              <a:buFont typeface="Old Standard TT"/>
              <a:buNone/>
              <a:defRPr b="0" i="0" sz="3000" u="none" cap="none" strike="noStrike">
                <a:solidFill>
                  <a:schemeClr val="dk1"/>
                </a:solidFill>
                <a:latin typeface="Old Standard TT"/>
                <a:ea typeface="Old Standard TT"/>
                <a:cs typeface="Old Standard TT"/>
                <a:sym typeface="Old Standard TT"/>
              </a:defRPr>
            </a:lvl9pPr>
          </a:lstStyle>
          <a:p/>
        </p:txBody>
      </p:sp>
      <p:sp>
        <p:nvSpPr>
          <p:cNvPr id="7" name="Google Shape;7;p17"/>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1"/>
              </a:buClr>
              <a:buSzPts val="1800"/>
              <a:buFont typeface="Old Standard TT"/>
              <a:buChar char="●"/>
              <a:defRPr b="0" i="0" sz="1800" u="none" cap="none" strike="noStrike">
                <a:solidFill>
                  <a:schemeClr val="dk1"/>
                </a:solidFill>
                <a:latin typeface="Old Standard TT"/>
                <a:ea typeface="Old Standard TT"/>
                <a:cs typeface="Old Standard TT"/>
                <a:sym typeface="Old Standard TT"/>
              </a:defRPr>
            </a:lvl1pPr>
            <a:lvl2pPr indent="-317500" lvl="1" marL="914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2pPr>
            <a:lvl3pPr indent="-317500" lvl="2" marL="1371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3pPr>
            <a:lvl4pPr indent="-317500" lvl="3" marL="18288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4pPr>
            <a:lvl5pPr indent="-317500" lvl="4" marL="22860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5pPr>
            <a:lvl6pPr indent="-317500" lvl="5" marL="27432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6pPr>
            <a:lvl7pPr indent="-317500" lvl="6" marL="32004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7pPr>
            <a:lvl8pPr indent="-317500" lvl="7" marL="3657600" marR="0" rtl="0" algn="l">
              <a:lnSpc>
                <a:spcPct val="115000"/>
              </a:lnSpc>
              <a:spcBef>
                <a:spcPts val="1600"/>
              </a:spcBef>
              <a:spcAft>
                <a:spcPts val="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8pPr>
            <a:lvl9pPr indent="-317500" lvl="8" marL="4114800" marR="0" rtl="0" algn="l">
              <a:lnSpc>
                <a:spcPct val="115000"/>
              </a:lnSpc>
              <a:spcBef>
                <a:spcPts val="1600"/>
              </a:spcBef>
              <a:spcAft>
                <a:spcPts val="1600"/>
              </a:spcAft>
              <a:buClr>
                <a:schemeClr val="dk1"/>
              </a:buClr>
              <a:buSzPts val="1400"/>
              <a:buFont typeface="Old Standard TT"/>
              <a:buChar char="■"/>
              <a:defRPr b="0" i="0" sz="1400" u="none" cap="none" strike="noStrike">
                <a:solidFill>
                  <a:schemeClr val="dk1"/>
                </a:solidFill>
                <a:latin typeface="Old Standard TT"/>
                <a:ea typeface="Old Standard TT"/>
                <a:cs typeface="Old Standard TT"/>
                <a:sym typeface="Old Standard TT"/>
              </a:defRPr>
            </a:lvl9pPr>
          </a:lstStyle>
          <a:p/>
        </p:txBody>
      </p:sp>
      <p:sp>
        <p:nvSpPr>
          <p:cNvPr id="8" name="Google Shape;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23.png"/><Relationship Id="rId5" Type="http://schemas.openxmlformats.org/officeDocument/2006/relationships/image" Target="../media/image16.png"/><Relationship Id="rId6"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22.png"/><Relationship Id="rId5"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5.png"/><Relationship Id="rId10" Type="http://schemas.openxmlformats.org/officeDocument/2006/relationships/image" Target="../media/image15.png"/><Relationship Id="rId9"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17.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725"/>
          </a:srgbClr>
        </a:solidFill>
      </p:bgPr>
    </p:bg>
    <p:spTree>
      <p:nvGrpSpPr>
        <p:cNvPr id="161" name="Shape 161"/>
        <p:cNvGrpSpPr/>
        <p:nvPr/>
      </p:nvGrpSpPr>
      <p:grpSpPr>
        <a:xfrm>
          <a:off x="0" y="0"/>
          <a:ext cx="0" cy="0"/>
          <a:chOff x="0" y="0"/>
          <a:chExt cx="0" cy="0"/>
        </a:xfrm>
      </p:grpSpPr>
      <p:sp>
        <p:nvSpPr>
          <p:cNvPr id="162" name="Google Shape;162;p10"/>
          <p:cNvSpPr txBox="1"/>
          <p:nvPr>
            <p:ph type="title"/>
          </p:nvPr>
        </p:nvSpPr>
        <p:spPr>
          <a:xfrm>
            <a:off x="311700" y="41827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Lobbyorganisaties</a:t>
            </a:r>
            <a:endParaRPr>
              <a:latin typeface="Rokkitt"/>
              <a:ea typeface="Rokkitt"/>
              <a:cs typeface="Rokkitt"/>
              <a:sym typeface="Rokkitt"/>
            </a:endParaRPr>
          </a:p>
        </p:txBody>
      </p:sp>
      <p:sp>
        <p:nvSpPr>
          <p:cNvPr id="163" name="Google Shape;163;p10"/>
          <p:cNvSpPr txBox="1"/>
          <p:nvPr>
            <p:ph idx="1" type="body"/>
          </p:nvPr>
        </p:nvSpPr>
        <p:spPr>
          <a:xfrm>
            <a:off x="311700" y="1171600"/>
            <a:ext cx="8520600" cy="1296537"/>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1200"/>
              </a:spcBef>
              <a:spcAft>
                <a:spcPts val="600"/>
              </a:spcAft>
              <a:buSzPts val="1800"/>
              <a:buFont typeface="Rokkitt"/>
              <a:buChar char="●"/>
            </a:pPr>
            <a:r>
              <a:rPr lang="nl-NL">
                <a:latin typeface="Rokkitt"/>
                <a:ea typeface="Rokkitt"/>
                <a:cs typeface="Rokkitt"/>
                <a:sym typeface="Rokkitt"/>
              </a:rPr>
              <a:t>Proberen invloed uit te oefenen op de Parlementsfracties en de lidstaten</a:t>
            </a:r>
            <a:endParaRPr>
              <a:latin typeface="Rokkitt"/>
              <a:ea typeface="Rokkitt"/>
              <a:cs typeface="Rokkitt"/>
              <a:sym typeface="Rokkitt"/>
            </a:endParaRPr>
          </a:p>
        </p:txBody>
      </p:sp>
      <p:sp>
        <p:nvSpPr>
          <p:cNvPr id="164" name="Google Shape;164;p10"/>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65" name="Google Shape;165;p10"/>
          <p:cNvGrpSpPr/>
          <p:nvPr/>
        </p:nvGrpSpPr>
        <p:grpSpPr>
          <a:xfrm>
            <a:off x="823685" y="2536010"/>
            <a:ext cx="1625600" cy="1902599"/>
            <a:chOff x="823685" y="2536010"/>
            <a:chExt cx="1625600" cy="1902599"/>
          </a:xfrm>
        </p:grpSpPr>
        <p:pic>
          <p:nvPicPr>
            <p:cNvPr id="166" name="Google Shape;166;p10"/>
            <p:cNvPicPr preferRelativeResize="0"/>
            <p:nvPr/>
          </p:nvPicPr>
          <p:blipFill rotWithShape="1">
            <a:blip r:embed="rId3">
              <a:alphaModFix/>
            </a:blip>
            <a:srcRect b="0" l="0" r="0" t="0"/>
            <a:stretch/>
          </p:blipFill>
          <p:spPr>
            <a:xfrm>
              <a:off x="823685" y="2536010"/>
              <a:ext cx="1625600" cy="1625600"/>
            </a:xfrm>
            <a:prstGeom prst="rect">
              <a:avLst/>
            </a:prstGeom>
            <a:noFill/>
            <a:ln>
              <a:noFill/>
            </a:ln>
          </p:spPr>
        </p:pic>
        <p:sp>
          <p:nvSpPr>
            <p:cNvPr id="167" name="Google Shape;167;p10"/>
            <p:cNvSpPr txBox="1"/>
            <p:nvPr/>
          </p:nvSpPr>
          <p:spPr>
            <a:xfrm>
              <a:off x="927880" y="4161610"/>
              <a:ext cx="1428596"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De Grootste Vakbond</a:t>
              </a:r>
              <a:endParaRPr b="0" i="0" sz="1200" u="none" cap="none" strike="noStrike">
                <a:solidFill>
                  <a:srgbClr val="000000"/>
                </a:solidFill>
                <a:latin typeface="Arial"/>
                <a:ea typeface="Arial"/>
                <a:cs typeface="Arial"/>
                <a:sym typeface="Arial"/>
              </a:endParaRPr>
            </a:p>
          </p:txBody>
        </p:sp>
      </p:grpSp>
      <p:grpSp>
        <p:nvGrpSpPr>
          <p:cNvPr id="168" name="Google Shape;168;p10"/>
          <p:cNvGrpSpPr/>
          <p:nvPr/>
        </p:nvGrpSpPr>
        <p:grpSpPr>
          <a:xfrm>
            <a:off x="2659063" y="2536010"/>
            <a:ext cx="1793875" cy="2087265"/>
            <a:chOff x="2659063" y="2536010"/>
            <a:chExt cx="1793875" cy="2087265"/>
          </a:xfrm>
        </p:grpSpPr>
        <p:pic>
          <p:nvPicPr>
            <p:cNvPr id="169" name="Google Shape;169;p10"/>
            <p:cNvPicPr preferRelativeResize="0"/>
            <p:nvPr/>
          </p:nvPicPr>
          <p:blipFill rotWithShape="1">
            <a:blip r:embed="rId4">
              <a:alphaModFix/>
            </a:blip>
            <a:srcRect b="0" l="0" r="0" t="0"/>
            <a:stretch/>
          </p:blipFill>
          <p:spPr>
            <a:xfrm>
              <a:off x="2775415" y="2536010"/>
              <a:ext cx="1625600" cy="1625600"/>
            </a:xfrm>
            <a:prstGeom prst="rect">
              <a:avLst/>
            </a:prstGeom>
            <a:noFill/>
            <a:ln>
              <a:noFill/>
            </a:ln>
          </p:spPr>
        </p:pic>
        <p:sp>
          <p:nvSpPr>
            <p:cNvPr id="170" name="Google Shape;170;p10"/>
            <p:cNvSpPr txBox="1"/>
            <p:nvPr/>
          </p:nvSpPr>
          <p:spPr>
            <a:xfrm>
              <a:off x="2659063" y="4161610"/>
              <a:ext cx="1793875"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Europese Werkgeversorganisatie</a:t>
              </a:r>
              <a:endParaRPr b="0" i="0" sz="1200" u="none" cap="none" strike="noStrike">
                <a:solidFill>
                  <a:srgbClr val="000000"/>
                </a:solidFill>
                <a:latin typeface="Arial"/>
                <a:ea typeface="Arial"/>
                <a:cs typeface="Arial"/>
                <a:sym typeface="Arial"/>
              </a:endParaRPr>
            </a:p>
          </p:txBody>
        </p:sp>
      </p:grpSp>
      <p:grpSp>
        <p:nvGrpSpPr>
          <p:cNvPr id="171" name="Google Shape;171;p10"/>
          <p:cNvGrpSpPr/>
          <p:nvPr/>
        </p:nvGrpSpPr>
        <p:grpSpPr>
          <a:xfrm>
            <a:off x="4757854" y="2536010"/>
            <a:ext cx="1625600" cy="1902599"/>
            <a:chOff x="4757854" y="2536010"/>
            <a:chExt cx="1625600" cy="1902599"/>
          </a:xfrm>
        </p:grpSpPr>
        <p:pic>
          <p:nvPicPr>
            <p:cNvPr id="172" name="Google Shape;172;p10"/>
            <p:cNvPicPr preferRelativeResize="0"/>
            <p:nvPr/>
          </p:nvPicPr>
          <p:blipFill rotWithShape="1">
            <a:blip r:embed="rId5">
              <a:alphaModFix/>
            </a:blip>
            <a:srcRect b="0" l="0" r="0" t="0"/>
            <a:stretch/>
          </p:blipFill>
          <p:spPr>
            <a:xfrm>
              <a:off x="4757854" y="2536010"/>
              <a:ext cx="1625600" cy="1625600"/>
            </a:xfrm>
            <a:prstGeom prst="rect">
              <a:avLst/>
            </a:prstGeom>
            <a:noFill/>
            <a:ln>
              <a:noFill/>
            </a:ln>
          </p:spPr>
        </p:pic>
        <p:sp>
          <p:nvSpPr>
            <p:cNvPr id="173" name="Google Shape;173;p10"/>
            <p:cNvSpPr txBox="1"/>
            <p:nvPr/>
          </p:nvSpPr>
          <p:spPr>
            <a:xfrm>
              <a:off x="4895891" y="4161610"/>
              <a:ext cx="1417375"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The Bare Minimum</a:t>
              </a:r>
              <a:endParaRPr b="0" i="0" sz="1200" u="none" cap="none" strike="noStrike">
                <a:solidFill>
                  <a:srgbClr val="000000"/>
                </a:solidFill>
                <a:latin typeface="Arial"/>
                <a:ea typeface="Arial"/>
                <a:cs typeface="Arial"/>
                <a:sym typeface="Arial"/>
              </a:endParaRPr>
            </a:p>
          </p:txBody>
        </p:sp>
      </p:grpSp>
      <p:grpSp>
        <p:nvGrpSpPr>
          <p:cNvPr id="174" name="Google Shape;174;p10"/>
          <p:cNvGrpSpPr/>
          <p:nvPr/>
        </p:nvGrpSpPr>
        <p:grpSpPr>
          <a:xfrm>
            <a:off x="6740293" y="2536010"/>
            <a:ext cx="1625600" cy="1902599"/>
            <a:chOff x="6740293" y="2536010"/>
            <a:chExt cx="1625600" cy="1902599"/>
          </a:xfrm>
        </p:grpSpPr>
        <p:sp>
          <p:nvSpPr>
            <p:cNvPr id="175" name="Google Shape;175;p10"/>
            <p:cNvSpPr/>
            <p:nvPr/>
          </p:nvSpPr>
          <p:spPr>
            <a:xfrm>
              <a:off x="6770029" y="2571093"/>
              <a:ext cx="1563648" cy="1563648"/>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76" name="Google Shape;176;p10"/>
            <p:cNvGrpSpPr/>
            <p:nvPr/>
          </p:nvGrpSpPr>
          <p:grpSpPr>
            <a:xfrm>
              <a:off x="6740293" y="2536010"/>
              <a:ext cx="1625600" cy="1902599"/>
              <a:chOff x="6740293" y="2536010"/>
              <a:chExt cx="1625600" cy="1902599"/>
            </a:xfrm>
          </p:grpSpPr>
          <p:pic>
            <p:nvPicPr>
              <p:cNvPr id="177" name="Google Shape;177;p10"/>
              <p:cNvPicPr preferRelativeResize="0"/>
              <p:nvPr/>
            </p:nvPicPr>
            <p:blipFill rotWithShape="1">
              <a:blip r:embed="rId6">
                <a:alphaModFix/>
              </a:blip>
              <a:srcRect b="0" l="0" r="0" t="0"/>
              <a:stretch/>
            </p:blipFill>
            <p:spPr>
              <a:xfrm>
                <a:off x="6740293" y="2536010"/>
                <a:ext cx="1625600" cy="1625600"/>
              </a:xfrm>
              <a:prstGeom prst="rect">
                <a:avLst/>
              </a:prstGeom>
              <a:noFill/>
              <a:ln>
                <a:noFill/>
              </a:ln>
            </p:spPr>
          </p:pic>
          <p:sp>
            <p:nvSpPr>
              <p:cNvPr id="178" name="Google Shape;178;p10"/>
              <p:cNvSpPr txBox="1"/>
              <p:nvPr/>
            </p:nvSpPr>
            <p:spPr>
              <a:xfrm>
                <a:off x="6912646" y="4161610"/>
                <a:ext cx="1338828"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InCrypted Lagune</a:t>
                </a:r>
                <a:endParaRPr b="0" i="0" sz="1200" u="none" cap="none" strike="noStrike">
                  <a:solidFill>
                    <a:srgbClr val="000000"/>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63">
                                            <p:txEl>
                                              <p:pRg end="0" st="0"/>
                                            </p:txEl>
                                          </p:spTgt>
                                        </p:tgtEl>
                                        <p:attrNameLst>
                                          <p:attrName>style.visibility</p:attrName>
                                        </p:attrNameLst>
                                      </p:cBhvr>
                                      <p:to>
                                        <p:strVal val="visible"/>
                                      </p:to>
                                    </p:set>
                                    <p:animEffect filter="fade" transition="in">
                                      <p:cBhvr>
                                        <p:cTn dur="1000"/>
                                        <p:tgtEl>
                                          <p:spTgt spid="163">
                                            <p:txEl>
                                              <p:pRg end="0" st="0"/>
                                            </p:txEl>
                                          </p:spTgt>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168"/>
                                        </p:tgtEl>
                                        <p:attrNameLst>
                                          <p:attrName>style.visibility</p:attrName>
                                        </p:attrNameLst>
                                      </p:cBhvr>
                                      <p:to>
                                        <p:strVal val="visible"/>
                                      </p:to>
                                    </p:set>
                                    <p:animEffect filter="fade" transition="in">
                                      <p:cBhvr>
                                        <p:cTn dur="500"/>
                                        <p:tgtEl>
                                          <p:spTgt spid="168"/>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171"/>
                                        </p:tgtEl>
                                        <p:attrNameLst>
                                          <p:attrName>style.visibility</p:attrName>
                                        </p:attrNameLst>
                                      </p:cBhvr>
                                      <p:to>
                                        <p:strVal val="visible"/>
                                      </p:to>
                                    </p:set>
                                    <p:animEffect filter="fade" transition="in">
                                      <p:cBhvr>
                                        <p:cTn dur="500"/>
                                        <p:tgtEl>
                                          <p:spTgt spid="171"/>
                                        </p:tgtEl>
                                      </p:cBhvr>
                                    </p:animEffect>
                                  </p:childTnLst>
                                </p:cTn>
                              </p:par>
                            </p:childTnLst>
                          </p:cTn>
                        </p:par>
                        <p:par>
                          <p:cTn fill="hold">
                            <p:stCondLst>
                              <p:cond delay="2500"/>
                            </p:stCondLst>
                            <p:childTnLst>
                              <p:par>
                                <p:cTn fill="hold" nodeType="afterEffect" presetClass="entr" presetID="10" presetSubtype="0">
                                  <p:stCondLst>
                                    <p:cond delay="500"/>
                                  </p:stCondLst>
                                  <p:childTnLst>
                                    <p:set>
                                      <p:cBhvr>
                                        <p:cTn dur="1" fill="hold">
                                          <p:stCondLst>
                                            <p:cond delay="0"/>
                                          </p:stCondLst>
                                        </p:cTn>
                                        <p:tgtEl>
                                          <p:spTgt spid="174"/>
                                        </p:tgtEl>
                                        <p:attrNameLst>
                                          <p:attrName>style.visibility</p:attrName>
                                        </p:attrNameLst>
                                      </p:cBhvr>
                                      <p:to>
                                        <p:strVal val="visible"/>
                                      </p:to>
                                    </p:set>
                                    <p:animEffect filter="fade" transition="in">
                                      <p:cBhvr>
                                        <p:cTn dur="5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725"/>
          </a:srgbClr>
        </a:solidFill>
      </p:bgPr>
    </p:bg>
    <p:spTree>
      <p:nvGrpSpPr>
        <p:cNvPr id="182" name="Shape 182"/>
        <p:cNvGrpSpPr/>
        <p:nvPr/>
      </p:nvGrpSpPr>
      <p:grpSpPr>
        <a:xfrm>
          <a:off x="0" y="0"/>
          <a:ext cx="0" cy="0"/>
          <a:chOff x="0" y="0"/>
          <a:chExt cx="0" cy="0"/>
        </a:xfrm>
      </p:grpSpPr>
      <p:sp>
        <p:nvSpPr>
          <p:cNvPr id="183" name="Google Shape;183;p11"/>
          <p:cNvSpPr txBox="1"/>
          <p:nvPr>
            <p:ph type="title"/>
          </p:nvPr>
        </p:nvSpPr>
        <p:spPr>
          <a:xfrm>
            <a:off x="311700" y="41827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Mediahuizen</a:t>
            </a:r>
            <a:endParaRPr>
              <a:latin typeface="Rokkitt"/>
              <a:ea typeface="Rokkitt"/>
              <a:cs typeface="Rokkitt"/>
              <a:sym typeface="Rokkitt"/>
            </a:endParaRPr>
          </a:p>
        </p:txBody>
      </p:sp>
      <p:sp>
        <p:nvSpPr>
          <p:cNvPr id="184" name="Google Shape;184;p1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1200"/>
              </a:spcBef>
              <a:spcAft>
                <a:spcPts val="600"/>
              </a:spcAft>
              <a:buSzPts val="1800"/>
              <a:buFont typeface="Rokkitt"/>
              <a:buChar char="●"/>
            </a:pPr>
            <a:r>
              <a:rPr lang="nl-NL">
                <a:latin typeface="Rokkitt"/>
                <a:ea typeface="Rokkitt"/>
                <a:cs typeface="Rokkitt"/>
                <a:sym typeface="Rokkitt"/>
              </a:rPr>
              <a:t>Leggen verslag van de belangrijkste gebeurtenissen</a:t>
            </a:r>
            <a:endParaRPr>
              <a:latin typeface="Rokkitt"/>
              <a:ea typeface="Rokkitt"/>
              <a:cs typeface="Rokkitt"/>
              <a:sym typeface="Rokkitt"/>
            </a:endParaRPr>
          </a:p>
        </p:txBody>
      </p:sp>
      <p:sp>
        <p:nvSpPr>
          <p:cNvPr id="185" name="Google Shape;185;p11"/>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86" name="Google Shape;186;p11"/>
          <p:cNvGrpSpPr/>
          <p:nvPr/>
        </p:nvGrpSpPr>
        <p:grpSpPr>
          <a:xfrm>
            <a:off x="882194" y="2307775"/>
            <a:ext cx="1530187" cy="1896453"/>
            <a:chOff x="882194" y="2307775"/>
            <a:chExt cx="1530187" cy="1896453"/>
          </a:xfrm>
        </p:grpSpPr>
        <p:pic>
          <p:nvPicPr>
            <p:cNvPr id="187" name="Google Shape;187;p11"/>
            <p:cNvPicPr preferRelativeResize="0"/>
            <p:nvPr/>
          </p:nvPicPr>
          <p:blipFill rotWithShape="1">
            <a:blip r:embed="rId3">
              <a:alphaModFix/>
            </a:blip>
            <a:srcRect b="0" l="0" r="0" t="0"/>
            <a:stretch/>
          </p:blipFill>
          <p:spPr>
            <a:xfrm>
              <a:off x="888381" y="2307775"/>
              <a:ext cx="1524000" cy="1524000"/>
            </a:xfrm>
            <a:prstGeom prst="rect">
              <a:avLst/>
            </a:prstGeom>
            <a:noFill/>
            <a:ln>
              <a:noFill/>
            </a:ln>
          </p:spPr>
        </p:pic>
        <p:sp>
          <p:nvSpPr>
            <p:cNvPr id="188" name="Google Shape;188;p11"/>
            <p:cNvSpPr txBox="1"/>
            <p:nvPr/>
          </p:nvSpPr>
          <p:spPr>
            <a:xfrm>
              <a:off x="882194" y="3927229"/>
              <a:ext cx="1519967"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Scoop Dog Magazine</a:t>
              </a:r>
              <a:endParaRPr b="0" i="0" sz="1200" u="none" cap="none" strike="noStrike">
                <a:solidFill>
                  <a:srgbClr val="000000"/>
                </a:solidFill>
                <a:latin typeface="Arial"/>
                <a:ea typeface="Arial"/>
                <a:cs typeface="Arial"/>
                <a:sym typeface="Arial"/>
              </a:endParaRPr>
            </a:p>
          </p:txBody>
        </p:sp>
      </p:grpSp>
      <p:grpSp>
        <p:nvGrpSpPr>
          <p:cNvPr id="189" name="Google Shape;189;p11"/>
          <p:cNvGrpSpPr/>
          <p:nvPr/>
        </p:nvGrpSpPr>
        <p:grpSpPr>
          <a:xfrm>
            <a:off x="3326779" y="2870200"/>
            <a:ext cx="1524000" cy="1919790"/>
            <a:chOff x="3326779" y="2870200"/>
            <a:chExt cx="1524000" cy="1919790"/>
          </a:xfrm>
        </p:grpSpPr>
        <p:pic>
          <p:nvPicPr>
            <p:cNvPr id="190" name="Google Shape;190;p11"/>
            <p:cNvPicPr preferRelativeResize="0"/>
            <p:nvPr/>
          </p:nvPicPr>
          <p:blipFill rotWithShape="1">
            <a:blip r:embed="rId4">
              <a:alphaModFix/>
            </a:blip>
            <a:srcRect b="0" l="0" r="0" t="0"/>
            <a:stretch/>
          </p:blipFill>
          <p:spPr>
            <a:xfrm>
              <a:off x="3326779" y="2870200"/>
              <a:ext cx="1524000" cy="1524000"/>
            </a:xfrm>
            <a:prstGeom prst="rect">
              <a:avLst/>
            </a:prstGeom>
            <a:noFill/>
            <a:ln>
              <a:noFill/>
            </a:ln>
          </p:spPr>
        </p:pic>
        <p:sp>
          <p:nvSpPr>
            <p:cNvPr id="191" name="Google Shape;191;p11"/>
            <p:cNvSpPr txBox="1"/>
            <p:nvPr/>
          </p:nvSpPr>
          <p:spPr>
            <a:xfrm>
              <a:off x="3424126" y="4512991"/>
              <a:ext cx="1268296"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The Next Europe</a:t>
              </a:r>
              <a:endParaRPr b="0" i="0" sz="1200" u="none" cap="none" strike="noStrike">
                <a:solidFill>
                  <a:srgbClr val="000000"/>
                </a:solidFill>
                <a:latin typeface="Arial"/>
                <a:ea typeface="Arial"/>
                <a:cs typeface="Arial"/>
                <a:sym typeface="Arial"/>
              </a:endParaRPr>
            </a:p>
          </p:txBody>
        </p:sp>
      </p:grpSp>
      <p:grpSp>
        <p:nvGrpSpPr>
          <p:cNvPr id="192" name="Google Shape;192;p11"/>
          <p:cNvGrpSpPr/>
          <p:nvPr/>
        </p:nvGrpSpPr>
        <p:grpSpPr>
          <a:xfrm>
            <a:off x="5794917" y="1940408"/>
            <a:ext cx="1524000" cy="1906853"/>
            <a:chOff x="5794917" y="1940408"/>
            <a:chExt cx="1524000" cy="1906853"/>
          </a:xfrm>
        </p:grpSpPr>
        <p:sp>
          <p:nvSpPr>
            <p:cNvPr id="193" name="Google Shape;193;p11"/>
            <p:cNvSpPr/>
            <p:nvPr/>
          </p:nvSpPr>
          <p:spPr>
            <a:xfrm>
              <a:off x="5865541" y="1999785"/>
              <a:ext cx="1390186" cy="141248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194" name="Google Shape;194;p11"/>
            <p:cNvGrpSpPr/>
            <p:nvPr/>
          </p:nvGrpSpPr>
          <p:grpSpPr>
            <a:xfrm>
              <a:off x="5794917" y="1940408"/>
              <a:ext cx="1524000" cy="1906853"/>
              <a:chOff x="5794917" y="1940408"/>
              <a:chExt cx="1524000" cy="1906853"/>
            </a:xfrm>
          </p:grpSpPr>
          <p:pic>
            <p:nvPicPr>
              <p:cNvPr id="195" name="Google Shape;195;p11"/>
              <p:cNvPicPr preferRelativeResize="0"/>
              <p:nvPr/>
            </p:nvPicPr>
            <p:blipFill rotWithShape="1">
              <a:blip r:embed="rId5">
                <a:alphaModFix/>
              </a:blip>
              <a:srcRect b="0" l="0" r="0" t="0"/>
              <a:stretch/>
            </p:blipFill>
            <p:spPr>
              <a:xfrm>
                <a:off x="5794917" y="1940408"/>
                <a:ext cx="1524000" cy="1524000"/>
              </a:xfrm>
              <a:prstGeom prst="rect">
                <a:avLst/>
              </a:prstGeom>
              <a:noFill/>
              <a:ln>
                <a:noFill/>
              </a:ln>
            </p:spPr>
          </p:pic>
          <p:sp>
            <p:nvSpPr>
              <p:cNvPr id="196" name="Google Shape;196;p11"/>
              <p:cNvSpPr txBox="1"/>
              <p:nvPr/>
            </p:nvSpPr>
            <p:spPr>
              <a:xfrm>
                <a:off x="6022408" y="3570262"/>
                <a:ext cx="1082348" cy="276999"/>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Business Now</a:t>
                </a:r>
                <a:endParaRPr b="0" i="0" sz="1200" u="none" cap="none" strike="noStrike">
                  <a:solidFill>
                    <a:srgbClr val="000000"/>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84">
                                            <p:txEl>
                                              <p:pRg end="0" st="0"/>
                                            </p:txEl>
                                          </p:spTgt>
                                        </p:tgtEl>
                                        <p:attrNameLst>
                                          <p:attrName>style.visibility</p:attrName>
                                        </p:attrNameLst>
                                      </p:cBhvr>
                                      <p:to>
                                        <p:strVal val="visible"/>
                                      </p:to>
                                    </p:set>
                                    <p:animEffect filter="fade" transition="in">
                                      <p:cBhvr>
                                        <p:cTn dur="1000"/>
                                        <p:tgtEl>
                                          <p:spTgt spid="184">
                                            <p:txEl>
                                              <p:pRg end="0" st="0"/>
                                            </p:txEl>
                                          </p:spTgt>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333"/>
          </a:srgbClr>
        </a:solidFill>
      </p:bgPr>
    </p:bg>
    <p:spTree>
      <p:nvGrpSpPr>
        <p:cNvPr id="200" name="Shape 200"/>
        <p:cNvGrpSpPr/>
        <p:nvPr/>
      </p:nvGrpSpPr>
      <p:grpSpPr>
        <a:xfrm>
          <a:off x="0" y="0"/>
          <a:ext cx="0" cy="0"/>
          <a:chOff x="0" y="0"/>
          <a:chExt cx="0" cy="0"/>
        </a:xfrm>
      </p:grpSpPr>
      <p:sp>
        <p:nvSpPr>
          <p:cNvPr id="201" name="Google Shape;201;p12"/>
          <p:cNvSpPr txBox="1"/>
          <p:nvPr>
            <p:ph type="title"/>
          </p:nvPr>
        </p:nvSpPr>
        <p:spPr>
          <a:xfrm>
            <a:off x="223507" y="42524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Hoe win je?!</a:t>
            </a:r>
            <a:endParaRPr>
              <a:latin typeface="Rokkitt"/>
              <a:ea typeface="Rokkitt"/>
              <a:cs typeface="Rokkitt"/>
              <a:sym typeface="Rokkitt"/>
            </a:endParaRPr>
          </a:p>
        </p:txBody>
      </p:sp>
      <p:sp>
        <p:nvSpPr>
          <p:cNvPr id="202" name="Google Shape;202;p12"/>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2"/>
          <p:cNvSpPr/>
          <p:nvPr/>
        </p:nvSpPr>
        <p:spPr>
          <a:xfrm>
            <a:off x="1229100" y="1374203"/>
            <a:ext cx="2880000" cy="2880000"/>
          </a:xfrm>
          <a:prstGeom prst="ellipse">
            <a:avLst/>
          </a:prstGeom>
          <a:solidFill>
            <a:srgbClr val="006838"/>
          </a:solidFill>
          <a:ln>
            <a:noFill/>
          </a:ln>
        </p:spPr>
        <p:txBody>
          <a:bodyPr anchorCtr="0" anchor="ctr" bIns="91425" lIns="36000" spcFirstLastPara="1" rIns="36000"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nl-NL" sz="2800" u="none" cap="none" strike="noStrike">
                <a:solidFill>
                  <a:schemeClr val="lt1"/>
                </a:solidFill>
                <a:latin typeface="Rokkitt"/>
                <a:ea typeface="Rokkitt"/>
                <a:cs typeface="Rokkitt"/>
                <a:sym typeface="Rokkitt"/>
              </a:rPr>
              <a:t>Beïnvloed de richtlijn</a:t>
            </a:r>
            <a:endParaRPr b="0" i="0" sz="1400" u="none" cap="none" strike="noStrike">
              <a:solidFill>
                <a:srgbClr val="000000"/>
              </a:solidFill>
              <a:latin typeface="Arial"/>
              <a:ea typeface="Arial"/>
              <a:cs typeface="Arial"/>
              <a:sym typeface="Arial"/>
            </a:endParaRPr>
          </a:p>
        </p:txBody>
      </p:sp>
      <p:sp>
        <p:nvSpPr>
          <p:cNvPr id="204" name="Google Shape;204;p12"/>
          <p:cNvSpPr/>
          <p:nvPr/>
        </p:nvSpPr>
        <p:spPr>
          <a:xfrm>
            <a:off x="3644956" y="425245"/>
            <a:ext cx="2880000" cy="2880000"/>
          </a:xfrm>
          <a:prstGeom prst="ellipse">
            <a:avLst/>
          </a:prstGeom>
          <a:solidFill>
            <a:srgbClr val="F7941E"/>
          </a:solidFill>
          <a:ln>
            <a:noFill/>
          </a:ln>
        </p:spPr>
        <p:txBody>
          <a:bodyPr anchorCtr="0" anchor="ctr" bIns="91425" lIns="36000" spcFirstLastPara="1" rIns="36000"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nl-NL" sz="2800" u="none" cap="none" strike="noStrike">
                <a:solidFill>
                  <a:schemeClr val="lt1"/>
                </a:solidFill>
                <a:latin typeface="Rokkitt"/>
                <a:ea typeface="Rokkitt"/>
                <a:cs typeface="Rokkitt"/>
                <a:sym typeface="Rokkitt"/>
              </a:rPr>
              <a:t>Vorm allianties</a:t>
            </a:r>
            <a:endParaRPr b="0" i="0" sz="1400" u="none" cap="none" strike="noStrike">
              <a:solidFill>
                <a:srgbClr val="000000"/>
              </a:solidFill>
              <a:latin typeface="Arial"/>
              <a:ea typeface="Arial"/>
              <a:cs typeface="Arial"/>
              <a:sym typeface="Arial"/>
            </a:endParaRPr>
          </a:p>
        </p:txBody>
      </p:sp>
      <p:sp>
        <p:nvSpPr>
          <p:cNvPr id="205" name="Google Shape;205;p12"/>
          <p:cNvSpPr/>
          <p:nvPr/>
        </p:nvSpPr>
        <p:spPr>
          <a:xfrm>
            <a:off x="5864107" y="1838255"/>
            <a:ext cx="2880000" cy="2880000"/>
          </a:xfrm>
          <a:prstGeom prst="ellipse">
            <a:avLst/>
          </a:prstGeom>
          <a:solidFill>
            <a:srgbClr val="DA1C5C"/>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nl-NL" sz="2300" u="none" cap="none" strike="noStrike">
                <a:solidFill>
                  <a:schemeClr val="lt1"/>
                </a:solidFill>
                <a:latin typeface="Rokkitt"/>
                <a:ea typeface="Rokkitt"/>
                <a:cs typeface="Rokkitt"/>
                <a:sym typeface="Rokkitt"/>
              </a:rPr>
              <a:t>Win InvloedPunten</a:t>
            </a:r>
            <a:endParaRPr b="0" i="0" sz="23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par>
                          <p:cTn fill="hold">
                            <p:stCondLst>
                              <p:cond delay="2000"/>
                            </p:stCondLst>
                            <p:childTnLst>
                              <p:par>
                                <p:cTn fill="hold" nodeType="afterEffect" presetClass="entr" presetID="10" presetSubtype="0">
                                  <p:stCondLst>
                                    <p:cond delay="100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333"/>
          </a:srgbClr>
        </a:solidFill>
      </p:bgPr>
    </p:bg>
    <p:spTree>
      <p:nvGrpSpPr>
        <p:cNvPr id="209" name="Shape 209"/>
        <p:cNvGrpSpPr/>
        <p:nvPr/>
      </p:nvGrpSpPr>
      <p:grpSpPr>
        <a:xfrm>
          <a:off x="0" y="0"/>
          <a:ext cx="0" cy="0"/>
          <a:chOff x="0" y="0"/>
          <a:chExt cx="0" cy="0"/>
        </a:xfrm>
      </p:grpSpPr>
      <p:sp>
        <p:nvSpPr>
          <p:cNvPr id="210" name="Google Shape;210;p13"/>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3 kernpunten</a:t>
            </a:r>
            <a:endParaRPr>
              <a:latin typeface="Rokkitt"/>
              <a:ea typeface="Rokkitt"/>
              <a:cs typeface="Rokkitt"/>
              <a:sym typeface="Rokkitt"/>
            </a:endParaRPr>
          </a:p>
        </p:txBody>
      </p:sp>
      <p:sp>
        <p:nvSpPr>
          <p:cNvPr id="211" name="Google Shape;211;p13"/>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Font typeface="Rokkitt"/>
              <a:buAutoNum type="arabicPeriod"/>
            </a:pPr>
            <a:r>
              <a:rPr lang="nl-NL">
                <a:latin typeface="Rokkitt"/>
                <a:ea typeface="Rokkitt"/>
                <a:cs typeface="Rokkitt"/>
                <a:sym typeface="Rokkitt"/>
              </a:rPr>
              <a:t>De computer bepaalt wat er tijdens de dag gebeurt.</a:t>
            </a:r>
            <a:endParaRPr/>
          </a:p>
          <a:p>
            <a:pPr indent="-317500" lvl="0" marL="457200" rtl="0" algn="l">
              <a:lnSpc>
                <a:spcPct val="100000"/>
              </a:lnSpc>
              <a:spcBef>
                <a:spcPts val="1200"/>
              </a:spcBef>
              <a:spcAft>
                <a:spcPts val="0"/>
              </a:spcAft>
              <a:buSzPts val="1400"/>
              <a:buFont typeface="Rokkitt"/>
              <a:buAutoNum type="arabicPeriod"/>
            </a:pPr>
            <a:r>
              <a:rPr lang="nl-NL">
                <a:latin typeface="Rokkitt"/>
                <a:ea typeface="Rokkitt"/>
                <a:cs typeface="Rokkitt"/>
                <a:sym typeface="Rokkitt"/>
              </a:rPr>
              <a:t>Blijf rustig. </a:t>
            </a:r>
            <a:endParaRPr/>
          </a:p>
          <a:p>
            <a:pPr indent="-317500" lvl="0" marL="457200" rtl="0" algn="l">
              <a:lnSpc>
                <a:spcPct val="100000"/>
              </a:lnSpc>
              <a:spcBef>
                <a:spcPts val="1200"/>
              </a:spcBef>
              <a:spcAft>
                <a:spcPts val="0"/>
              </a:spcAft>
              <a:buSzPts val="1400"/>
              <a:buFont typeface="Rokkitt"/>
              <a:buAutoNum type="arabicPeriod"/>
            </a:pPr>
            <a:r>
              <a:rPr lang="nl-NL">
                <a:latin typeface="Rokkitt"/>
                <a:ea typeface="Rokkitt"/>
                <a:cs typeface="Rokkitt"/>
                <a:sym typeface="Rokkitt"/>
              </a:rPr>
              <a:t>Vecht, maar met </a:t>
            </a:r>
            <a:r>
              <a:rPr lang="nl-NL">
                <a:solidFill>
                  <a:srgbClr val="DA1C5C"/>
                </a:solidFill>
                <a:latin typeface="Rokkitt"/>
                <a:ea typeface="Rokkitt"/>
                <a:cs typeface="Rokkitt"/>
                <a:sym typeface="Rokkitt"/>
              </a:rPr>
              <a:t>diplomatieke</a:t>
            </a:r>
            <a:r>
              <a:rPr lang="nl-NL">
                <a:latin typeface="Rokkitt"/>
                <a:ea typeface="Rokkitt"/>
                <a:cs typeface="Rokkitt"/>
                <a:sym typeface="Rokkitt"/>
              </a:rPr>
              <a:t> middelen.</a:t>
            </a:r>
            <a:endParaRPr/>
          </a:p>
          <a:p>
            <a:pPr indent="0" lvl="0" marL="139700" rtl="0" algn="l">
              <a:lnSpc>
                <a:spcPct val="100000"/>
              </a:lnSpc>
              <a:spcBef>
                <a:spcPts val="2400"/>
              </a:spcBef>
              <a:spcAft>
                <a:spcPts val="1200"/>
              </a:spcAft>
              <a:buSzPts val="1400"/>
              <a:buNone/>
            </a:pPr>
            <a:r>
              <a:t/>
            </a:r>
            <a:endParaRPr>
              <a:latin typeface="Rokkitt"/>
              <a:ea typeface="Rokkitt"/>
              <a:cs typeface="Rokkitt"/>
              <a:sym typeface="Rokkitt"/>
            </a:endParaRPr>
          </a:p>
        </p:txBody>
      </p:sp>
      <p:sp>
        <p:nvSpPr>
          <p:cNvPr id="212" name="Google Shape;212;p13"/>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211">
                                            <p:txEl>
                                              <p:pRg end="0" st="0"/>
                                            </p:txEl>
                                          </p:spTgt>
                                        </p:tgtEl>
                                        <p:attrNameLst>
                                          <p:attrName>style.visibility</p:attrName>
                                        </p:attrNameLst>
                                      </p:cBhvr>
                                      <p:to>
                                        <p:strVal val="visible"/>
                                      </p:to>
                                    </p:set>
                                    <p:animEffect filter="fade" transition="in">
                                      <p:cBhvr>
                                        <p:cTn dur="500"/>
                                        <p:tgtEl>
                                          <p:spTgt spid="211">
                                            <p:txEl>
                                              <p:pRg end="0" st="0"/>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211">
                                            <p:txEl>
                                              <p:pRg end="1" st="1"/>
                                            </p:txEl>
                                          </p:spTgt>
                                        </p:tgtEl>
                                        <p:attrNameLst>
                                          <p:attrName>style.visibility</p:attrName>
                                        </p:attrNameLst>
                                      </p:cBhvr>
                                      <p:to>
                                        <p:strVal val="visible"/>
                                      </p:to>
                                    </p:set>
                                    <p:animEffect filter="fade" transition="in">
                                      <p:cBhvr>
                                        <p:cTn dur="500"/>
                                        <p:tgtEl>
                                          <p:spTgt spid="211">
                                            <p:txEl>
                                              <p:pRg end="1" st="1"/>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211">
                                            <p:txEl>
                                              <p:pRg end="2" st="2"/>
                                            </p:txEl>
                                          </p:spTgt>
                                        </p:tgtEl>
                                        <p:attrNameLst>
                                          <p:attrName>style.visibility</p:attrName>
                                        </p:attrNameLst>
                                      </p:cBhvr>
                                      <p:to>
                                        <p:strVal val="visible"/>
                                      </p:to>
                                    </p:set>
                                    <p:animEffect filter="fade" transition="in">
                                      <p:cBhvr>
                                        <p:cTn dur="500"/>
                                        <p:tgtEl>
                                          <p:spTgt spid="211">
                                            <p:txEl>
                                              <p:pRg end="2" st="2"/>
                                            </p:txEl>
                                          </p:spTgt>
                                        </p:tgtEl>
                                      </p:cBhvr>
                                    </p:animEffect>
                                  </p:childTnLst>
                                </p:cTn>
                              </p:par>
                              <p:par>
                                <p:cTn fill="hold" nodeType="withEffect" presetClass="entr" presetID="10" presetSubtype="0">
                                  <p:stCondLst>
                                    <p:cond delay="500"/>
                                  </p:stCondLst>
                                  <p:childTnLst>
                                    <p:set>
                                      <p:cBhvr>
                                        <p:cTn dur="1" fill="hold">
                                          <p:stCondLst>
                                            <p:cond delay="0"/>
                                          </p:stCondLst>
                                        </p:cTn>
                                        <p:tgtEl>
                                          <p:spTgt spid="211">
                                            <p:txEl>
                                              <p:pRg end="3" st="3"/>
                                            </p:txEl>
                                          </p:spTgt>
                                        </p:tgtEl>
                                        <p:attrNameLst>
                                          <p:attrName>style.visibility</p:attrName>
                                        </p:attrNameLst>
                                      </p:cBhvr>
                                      <p:to>
                                        <p:strVal val="visible"/>
                                      </p:to>
                                    </p:set>
                                    <p:animEffect filter="fade" transition="in">
                                      <p:cBhvr>
                                        <p:cTn dur="500"/>
                                        <p:tgtEl>
                                          <p:spTgt spid="21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333"/>
          </a:srgbClr>
        </a:solidFill>
      </p:bgPr>
    </p:bg>
    <p:spTree>
      <p:nvGrpSpPr>
        <p:cNvPr id="216" name="Shape 216"/>
        <p:cNvGrpSpPr/>
        <p:nvPr/>
      </p:nvGrpSpPr>
      <p:grpSpPr>
        <a:xfrm>
          <a:off x="0" y="0"/>
          <a:ext cx="0" cy="0"/>
          <a:chOff x="0" y="0"/>
          <a:chExt cx="0" cy="0"/>
        </a:xfrm>
      </p:grpSpPr>
      <p:sp>
        <p:nvSpPr>
          <p:cNvPr id="217" name="Google Shape;217;p14"/>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Wanneer je naar je team gaat:</a:t>
            </a:r>
            <a:endParaRPr>
              <a:latin typeface="Rokkitt"/>
              <a:ea typeface="Rokkitt"/>
              <a:cs typeface="Rokkitt"/>
              <a:sym typeface="Rokkitt"/>
            </a:endParaRPr>
          </a:p>
        </p:txBody>
      </p:sp>
      <p:sp>
        <p:nvSpPr>
          <p:cNvPr id="218" name="Google Shape;218;p14"/>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Font typeface="Rokkitt"/>
              <a:buAutoNum type="arabicPeriod"/>
            </a:pPr>
            <a:r>
              <a:rPr lang="nl-NL">
                <a:latin typeface="Rokkitt"/>
                <a:ea typeface="Rokkitt"/>
                <a:cs typeface="Rokkitt"/>
                <a:sym typeface="Rokkitt"/>
              </a:rPr>
              <a:t>Vind je team en ga samen zitten – Je kan de tafels en stoelen verplaatsen zodat je apart van andere teams zit. </a:t>
            </a:r>
            <a:endParaRPr>
              <a:latin typeface="Rokkitt"/>
              <a:ea typeface="Rokkitt"/>
              <a:cs typeface="Rokkitt"/>
              <a:sym typeface="Rokkitt"/>
            </a:endParaRPr>
          </a:p>
          <a:p>
            <a:pPr indent="-317500" lvl="0" marL="457200" rtl="0" algn="l">
              <a:lnSpc>
                <a:spcPct val="100000"/>
              </a:lnSpc>
              <a:spcBef>
                <a:spcPts val="1200"/>
              </a:spcBef>
              <a:spcAft>
                <a:spcPts val="0"/>
              </a:spcAft>
              <a:buSzPts val="1400"/>
              <a:buFont typeface="Rokkitt"/>
              <a:buAutoNum type="arabicPeriod"/>
            </a:pPr>
            <a:r>
              <a:rPr lang="nl-NL">
                <a:latin typeface="Rokkitt"/>
                <a:ea typeface="Rokkitt"/>
                <a:cs typeface="Rokkitt"/>
                <a:sym typeface="Rokkitt"/>
              </a:rPr>
              <a:t>Stel jezelf voor en vertel de anderen je naam en je functie. </a:t>
            </a:r>
            <a:endParaRPr>
              <a:latin typeface="Rokkitt"/>
              <a:ea typeface="Rokkitt"/>
              <a:cs typeface="Rokkitt"/>
              <a:sym typeface="Rokkitt"/>
            </a:endParaRPr>
          </a:p>
          <a:p>
            <a:pPr indent="-317500" lvl="0" marL="457200" rtl="0" algn="l">
              <a:lnSpc>
                <a:spcPct val="100000"/>
              </a:lnSpc>
              <a:spcBef>
                <a:spcPts val="1200"/>
              </a:spcBef>
              <a:spcAft>
                <a:spcPts val="0"/>
              </a:spcAft>
              <a:buSzPts val="1400"/>
              <a:buFont typeface="Rokkitt"/>
              <a:buAutoNum type="arabicPeriod"/>
            </a:pPr>
            <a:r>
              <a:rPr lang="nl-NL">
                <a:latin typeface="Rokkitt"/>
                <a:ea typeface="Rokkitt"/>
                <a:cs typeface="Rokkitt"/>
                <a:sym typeface="Rokkitt"/>
              </a:rPr>
              <a:t>Zoek uit wie de stafchef van je team is. Hij of zij leidt de vergaderingen en hebben een agenda op hun scherm. </a:t>
            </a:r>
            <a:endParaRPr>
              <a:latin typeface="Rokkitt"/>
              <a:ea typeface="Rokkitt"/>
              <a:cs typeface="Rokkitt"/>
              <a:sym typeface="Rokkitt"/>
            </a:endParaRPr>
          </a:p>
          <a:p>
            <a:pPr indent="-317500" lvl="0" marL="457200" rtl="0" algn="l">
              <a:lnSpc>
                <a:spcPct val="100000"/>
              </a:lnSpc>
              <a:spcBef>
                <a:spcPts val="1200"/>
              </a:spcBef>
              <a:spcAft>
                <a:spcPts val="0"/>
              </a:spcAft>
              <a:buSzPts val="1400"/>
              <a:buFont typeface="Rokkitt"/>
              <a:buAutoNum type="arabicPeriod"/>
            </a:pPr>
            <a:r>
              <a:rPr lang="nl-NL">
                <a:latin typeface="Rokkitt"/>
                <a:ea typeface="Rokkitt"/>
                <a:cs typeface="Rokkitt"/>
                <a:sym typeface="Rokkitt"/>
              </a:rPr>
              <a:t>Bekijk samen met je team op het scherm de introductievideo.</a:t>
            </a:r>
            <a:endParaRPr>
              <a:latin typeface="Rokkitt"/>
              <a:ea typeface="Rokkitt"/>
              <a:cs typeface="Rokkitt"/>
              <a:sym typeface="Rokkitt"/>
            </a:endParaRPr>
          </a:p>
        </p:txBody>
      </p:sp>
      <p:sp>
        <p:nvSpPr>
          <p:cNvPr id="219" name="Google Shape;219;p14"/>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18">
                                            <p:txEl>
                                              <p:pRg end="0" st="0"/>
                                            </p:txEl>
                                          </p:spTgt>
                                        </p:tgtEl>
                                        <p:attrNameLst>
                                          <p:attrName>style.visibility</p:attrName>
                                        </p:attrNameLst>
                                      </p:cBhvr>
                                      <p:to>
                                        <p:strVal val="visible"/>
                                      </p:to>
                                    </p:set>
                                    <p:animEffect filter="fade" transition="in">
                                      <p:cBhvr>
                                        <p:cTn dur="500"/>
                                        <p:tgtEl>
                                          <p:spTgt spid="218">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218">
                                            <p:txEl>
                                              <p:pRg end="1" st="1"/>
                                            </p:txEl>
                                          </p:spTgt>
                                        </p:tgtEl>
                                        <p:attrNameLst>
                                          <p:attrName>style.visibility</p:attrName>
                                        </p:attrNameLst>
                                      </p:cBhvr>
                                      <p:to>
                                        <p:strVal val="visible"/>
                                      </p:to>
                                    </p:set>
                                    <p:animEffect filter="fade" transition="in">
                                      <p:cBhvr>
                                        <p:cTn dur="500"/>
                                        <p:tgtEl>
                                          <p:spTgt spid="218">
                                            <p:txEl>
                                              <p:pRg end="1" st="1"/>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218">
                                            <p:txEl>
                                              <p:pRg end="2" st="2"/>
                                            </p:txEl>
                                          </p:spTgt>
                                        </p:tgtEl>
                                        <p:attrNameLst>
                                          <p:attrName>style.visibility</p:attrName>
                                        </p:attrNameLst>
                                      </p:cBhvr>
                                      <p:to>
                                        <p:strVal val="visible"/>
                                      </p:to>
                                    </p:set>
                                    <p:animEffect filter="fade" transition="in">
                                      <p:cBhvr>
                                        <p:cTn dur="500"/>
                                        <p:tgtEl>
                                          <p:spTgt spid="218">
                                            <p:txEl>
                                              <p:pRg end="2" st="2"/>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218">
                                            <p:txEl>
                                              <p:pRg end="3" st="3"/>
                                            </p:txEl>
                                          </p:spTgt>
                                        </p:tgtEl>
                                        <p:attrNameLst>
                                          <p:attrName>style.visibility</p:attrName>
                                        </p:attrNameLst>
                                      </p:cBhvr>
                                      <p:to>
                                        <p:strVal val="visible"/>
                                      </p:to>
                                    </p:set>
                                    <p:animEffect filter="fade" transition="in">
                                      <p:cBhvr>
                                        <p:cTn dur="500"/>
                                        <p:tgtEl>
                                          <p:spTgt spid="21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333"/>
          </a:srgbClr>
        </a:solidFill>
      </p:bgPr>
    </p:bg>
    <p:spTree>
      <p:nvGrpSpPr>
        <p:cNvPr id="223" name="Shape 223"/>
        <p:cNvGrpSpPr/>
        <p:nvPr/>
      </p:nvGrpSpPr>
      <p:grpSpPr>
        <a:xfrm>
          <a:off x="0" y="0"/>
          <a:ext cx="0" cy="0"/>
          <a:chOff x="0" y="0"/>
          <a:chExt cx="0" cy="0"/>
        </a:xfrm>
      </p:grpSpPr>
      <p:sp>
        <p:nvSpPr>
          <p:cNvPr id="224" name="Google Shape;224;p15"/>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Het is zover!</a:t>
            </a:r>
            <a:endParaRPr>
              <a:latin typeface="Rokkitt"/>
              <a:ea typeface="Rokkitt"/>
              <a:cs typeface="Rokkitt"/>
              <a:sym typeface="Rokkitt"/>
            </a:endParaRPr>
          </a:p>
        </p:txBody>
      </p:sp>
      <p:sp>
        <p:nvSpPr>
          <p:cNvPr id="225" name="Google Shape;225;p15"/>
          <p:cNvSpPr txBox="1"/>
          <p:nvPr>
            <p:ph idx="1" type="body"/>
          </p:nvPr>
        </p:nvSpPr>
        <p:spPr>
          <a:xfrm>
            <a:off x="311700" y="1171600"/>
            <a:ext cx="4207913" cy="33972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Font typeface="Rokkitt"/>
              <a:buAutoNum type="arabicPeriod"/>
            </a:pPr>
            <a:r>
              <a:rPr lang="nl-NL">
                <a:latin typeface="Rokkitt"/>
                <a:ea typeface="Rokkitt"/>
                <a:cs typeface="Rokkitt"/>
                <a:sym typeface="Rokkitt"/>
              </a:rPr>
              <a:t>Ga naar </a:t>
            </a:r>
            <a:r>
              <a:rPr lang="nl-NL">
                <a:solidFill>
                  <a:srgbClr val="DA1C5C"/>
                </a:solidFill>
                <a:latin typeface="Rokkitt"/>
                <a:ea typeface="Rokkitt"/>
                <a:cs typeface="Rokkitt"/>
                <a:sym typeface="Rokkitt"/>
              </a:rPr>
              <a:t>europeatwork.org</a:t>
            </a:r>
            <a:endParaRPr>
              <a:latin typeface="Rokkitt"/>
              <a:ea typeface="Rokkitt"/>
              <a:cs typeface="Rokkitt"/>
              <a:sym typeface="Rokkitt"/>
            </a:endParaRPr>
          </a:p>
          <a:p>
            <a:pPr indent="-342900" lvl="0" marL="457200" rtl="0" algn="l">
              <a:lnSpc>
                <a:spcPct val="100000"/>
              </a:lnSpc>
              <a:spcBef>
                <a:spcPts val="600"/>
              </a:spcBef>
              <a:spcAft>
                <a:spcPts val="0"/>
              </a:spcAft>
              <a:buSzPts val="1800"/>
              <a:buFont typeface="Rokkitt"/>
              <a:buAutoNum type="arabicPeriod"/>
            </a:pPr>
            <a:r>
              <a:rPr lang="nl-NL">
                <a:latin typeface="Rokkitt"/>
                <a:ea typeface="Rokkitt"/>
                <a:cs typeface="Rokkitt"/>
                <a:sym typeface="Rokkitt"/>
              </a:rPr>
              <a:t>Lees je functie-omschrijving.</a:t>
            </a:r>
            <a:endParaRPr>
              <a:latin typeface="Rokkitt"/>
              <a:ea typeface="Rokkitt"/>
              <a:cs typeface="Rokkitt"/>
              <a:sym typeface="Rokkitt"/>
            </a:endParaRPr>
          </a:p>
          <a:p>
            <a:pPr indent="-342900" lvl="0" marL="457200" rtl="0" algn="l">
              <a:lnSpc>
                <a:spcPct val="100000"/>
              </a:lnSpc>
              <a:spcBef>
                <a:spcPts val="600"/>
              </a:spcBef>
              <a:spcAft>
                <a:spcPts val="600"/>
              </a:spcAft>
              <a:buSzPts val="1800"/>
              <a:buFont typeface="Rokkitt"/>
              <a:buAutoNum type="arabicPeriod"/>
            </a:pPr>
            <a:r>
              <a:rPr lang="nl-NL">
                <a:latin typeface="Rokkitt"/>
                <a:ea typeface="Rokkitt"/>
                <a:cs typeface="Rokkitt"/>
                <a:sym typeface="Rokkitt"/>
              </a:rPr>
              <a:t>Je hebt 10 min de tijd voordat je naar je team moet gaan.</a:t>
            </a:r>
            <a:endParaRPr>
              <a:latin typeface="Rokkitt"/>
              <a:ea typeface="Rokkitt"/>
              <a:cs typeface="Rokkitt"/>
              <a:sym typeface="Rokkitt"/>
            </a:endParaRPr>
          </a:p>
        </p:txBody>
      </p:sp>
      <p:sp>
        <p:nvSpPr>
          <p:cNvPr id="226" name="Google Shape;226;p15"/>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5"/>
          <p:cNvSpPr/>
          <p:nvPr/>
        </p:nvSpPr>
        <p:spPr>
          <a:xfrm>
            <a:off x="5159334" y="1688800"/>
            <a:ext cx="2880000" cy="2880000"/>
          </a:xfrm>
          <a:prstGeom prst="ellipse">
            <a:avLst/>
          </a:prstGeom>
          <a:solidFill>
            <a:srgbClr val="DA1C5C"/>
          </a:solidFill>
          <a:ln>
            <a:noFill/>
          </a:ln>
        </p:spPr>
        <p:txBody>
          <a:bodyPr anchorCtr="0" anchor="ctr" bIns="91425" lIns="36000" spcFirstLastPara="1" rIns="36000" wrap="square" tIns="91425">
            <a:noAutofit/>
          </a:bodyPr>
          <a:lstStyle/>
          <a:p>
            <a:pPr indent="0" lvl="0" marL="0" marR="0" rtl="0" algn="ctr">
              <a:lnSpc>
                <a:spcPct val="100000"/>
              </a:lnSpc>
              <a:spcBef>
                <a:spcPts val="0"/>
              </a:spcBef>
              <a:spcAft>
                <a:spcPts val="0"/>
              </a:spcAft>
              <a:buClr>
                <a:srgbClr val="000000"/>
              </a:buClr>
              <a:buSzPts val="3200"/>
              <a:buFont typeface="Arial"/>
              <a:buNone/>
            </a:pPr>
            <a:r>
              <a:rPr b="1" i="0" lang="nl-NL" sz="3200" u="none" cap="none" strike="noStrike">
                <a:solidFill>
                  <a:schemeClr val="lt1"/>
                </a:solidFill>
                <a:latin typeface="Rokkitt"/>
                <a:ea typeface="Rokkitt"/>
                <a:cs typeface="Rokkitt"/>
                <a:sym typeface="Rokkitt"/>
              </a:rPr>
              <a:t>Veel plezier!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225">
                                            <p:txEl>
                                              <p:pRg end="0" st="0"/>
                                            </p:txEl>
                                          </p:spTgt>
                                        </p:tgtEl>
                                        <p:attrNameLst>
                                          <p:attrName>style.visibility</p:attrName>
                                        </p:attrNameLst>
                                      </p:cBhvr>
                                      <p:to>
                                        <p:strVal val="visible"/>
                                      </p:to>
                                    </p:set>
                                    <p:animEffect filter="fade" transition="in">
                                      <p:cBhvr>
                                        <p:cTn dur="500"/>
                                        <p:tgtEl>
                                          <p:spTgt spid="225">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225">
                                            <p:txEl>
                                              <p:pRg end="1" st="1"/>
                                            </p:txEl>
                                          </p:spTgt>
                                        </p:tgtEl>
                                        <p:attrNameLst>
                                          <p:attrName>style.visibility</p:attrName>
                                        </p:attrNameLst>
                                      </p:cBhvr>
                                      <p:to>
                                        <p:strVal val="visible"/>
                                      </p:to>
                                    </p:set>
                                    <p:animEffect filter="fade" transition="in">
                                      <p:cBhvr>
                                        <p:cTn dur="500"/>
                                        <p:tgtEl>
                                          <p:spTgt spid="225">
                                            <p:txEl>
                                              <p:pRg end="1" st="1"/>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225">
                                            <p:txEl>
                                              <p:pRg end="2" st="2"/>
                                            </p:txEl>
                                          </p:spTgt>
                                        </p:tgtEl>
                                        <p:attrNameLst>
                                          <p:attrName>style.visibility</p:attrName>
                                        </p:attrNameLst>
                                      </p:cBhvr>
                                      <p:to>
                                        <p:strVal val="visible"/>
                                      </p:to>
                                    </p:set>
                                    <p:animEffect filter="fade" transition="in">
                                      <p:cBhvr>
                                        <p:cTn dur="500"/>
                                        <p:tgtEl>
                                          <p:spTgt spid="225">
                                            <p:txEl>
                                              <p:pRg end="2" st="2"/>
                                            </p:txEl>
                                          </p:spTgt>
                                        </p:tgtEl>
                                      </p:cBhvr>
                                    </p:animEffect>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solidFill>
      </p:bgPr>
    </p:bg>
    <p:spTree>
      <p:nvGrpSpPr>
        <p:cNvPr id="56" name="Shape 56"/>
        <p:cNvGrpSpPr/>
        <p:nvPr/>
      </p:nvGrpSpPr>
      <p:grpSpPr>
        <a:xfrm>
          <a:off x="0" y="0"/>
          <a:ext cx="0" cy="0"/>
          <a:chOff x="0" y="0"/>
          <a:chExt cx="0" cy="0"/>
        </a:xfrm>
      </p:grpSpPr>
      <p:sp>
        <p:nvSpPr>
          <p:cNvPr id="57" name="Google Shape;57;p2"/>
          <p:cNvSpPr/>
          <p:nvPr/>
        </p:nvSpPr>
        <p:spPr>
          <a:xfrm>
            <a:off x="0" y="0"/>
            <a:ext cx="9144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8" name="Google Shape;58;p2"/>
          <p:cNvSpPr/>
          <p:nvPr/>
        </p:nvSpPr>
        <p:spPr>
          <a:xfrm>
            <a:off x="0" y="2155902"/>
            <a:ext cx="9144000" cy="2987598"/>
          </a:xfrm>
          <a:prstGeom prst="rect">
            <a:avLst/>
          </a:prstGeom>
          <a:solidFill>
            <a:srgbClr val="00683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DA1C5C"/>
              </a:solidFill>
              <a:latin typeface="Arial"/>
              <a:ea typeface="Arial"/>
              <a:cs typeface="Arial"/>
              <a:sym typeface="Arial"/>
            </a:endParaRPr>
          </a:p>
        </p:txBody>
      </p:sp>
      <p:sp>
        <p:nvSpPr>
          <p:cNvPr id="59" name="Google Shape;59;p2"/>
          <p:cNvSpPr txBox="1"/>
          <p:nvPr>
            <p:ph idx="4294967295" type="subTitle"/>
          </p:nvPr>
        </p:nvSpPr>
        <p:spPr>
          <a:xfrm>
            <a:off x="1702033" y="3092140"/>
            <a:ext cx="8118475" cy="78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Old Standard TT"/>
              <a:buNone/>
            </a:pPr>
            <a:r>
              <a:rPr b="0" i="0" lang="nl-NL" sz="3200" u="none" cap="none" strike="noStrike">
                <a:solidFill>
                  <a:schemeClr val="lt1"/>
                </a:solidFill>
                <a:latin typeface="Rokkitt"/>
                <a:ea typeface="Rokkitt"/>
                <a:cs typeface="Rokkitt"/>
                <a:sym typeface="Rokkitt"/>
              </a:rPr>
              <a:t>Een overzicht</a:t>
            </a:r>
            <a:endParaRPr b="0" i="0" sz="3200" u="none" cap="none" strike="noStrike">
              <a:solidFill>
                <a:schemeClr val="lt1"/>
              </a:solidFill>
              <a:latin typeface="Rokkitt"/>
              <a:ea typeface="Rokkitt"/>
              <a:cs typeface="Rokkitt"/>
              <a:sym typeface="Rokkitt"/>
            </a:endParaRPr>
          </a:p>
        </p:txBody>
      </p:sp>
      <p:pic>
        <p:nvPicPr>
          <p:cNvPr id="60" name="Google Shape;60;p2"/>
          <p:cNvPicPr preferRelativeResize="0"/>
          <p:nvPr/>
        </p:nvPicPr>
        <p:blipFill rotWithShape="1">
          <a:blip r:embed="rId3">
            <a:alphaModFix/>
          </a:blip>
          <a:srcRect b="0" l="0" r="0" t="0"/>
          <a:stretch/>
        </p:blipFill>
        <p:spPr>
          <a:xfrm>
            <a:off x="512699" y="515360"/>
            <a:ext cx="5523827" cy="1194341"/>
          </a:xfrm>
          <a:prstGeom prst="rect">
            <a:avLst/>
          </a:prstGeom>
          <a:noFill/>
          <a:ln>
            <a:noFill/>
          </a:ln>
        </p:spPr>
      </p:pic>
      <p:sp>
        <p:nvSpPr>
          <p:cNvPr id="61" name="Google Shape;61;p2"/>
          <p:cNvSpPr/>
          <p:nvPr/>
        </p:nvSpPr>
        <p:spPr>
          <a:xfrm>
            <a:off x="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 name="Google Shape;62;p2"/>
          <p:cNvPicPr preferRelativeResize="0"/>
          <p:nvPr/>
        </p:nvPicPr>
        <p:blipFill>
          <a:blip r:embed="rId4">
            <a:alphaModFix/>
          </a:blip>
          <a:stretch>
            <a:fillRect/>
          </a:stretch>
        </p:blipFill>
        <p:spPr>
          <a:xfrm>
            <a:off x="6036513" y="-12"/>
            <a:ext cx="3076575" cy="752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725"/>
          </a:srgbClr>
        </a:solidFill>
      </p:bgPr>
    </p:bg>
    <p:spTree>
      <p:nvGrpSpPr>
        <p:cNvPr id="66" name="Shape 66"/>
        <p:cNvGrpSpPr/>
        <p:nvPr/>
      </p:nvGrpSpPr>
      <p:grpSpPr>
        <a:xfrm>
          <a:off x="0" y="0"/>
          <a:ext cx="0" cy="0"/>
          <a:chOff x="0" y="0"/>
          <a:chExt cx="0" cy="0"/>
        </a:xfrm>
      </p:grpSpPr>
      <p:sp>
        <p:nvSpPr>
          <p:cNvPr id="67" name="Google Shape;67;p3"/>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Ten eerste - log in</a:t>
            </a:r>
            <a:endParaRPr>
              <a:latin typeface="Rokkitt"/>
              <a:ea typeface="Rokkitt"/>
              <a:cs typeface="Rokkitt"/>
              <a:sym typeface="Rokkitt"/>
            </a:endParaRPr>
          </a:p>
        </p:txBody>
      </p:sp>
      <p:sp>
        <p:nvSpPr>
          <p:cNvPr id="68" name="Google Shape;68;p3"/>
          <p:cNvSpPr txBox="1"/>
          <p:nvPr>
            <p:ph idx="1" type="body"/>
          </p:nvPr>
        </p:nvSpPr>
        <p:spPr>
          <a:xfrm>
            <a:off x="311700" y="1171600"/>
            <a:ext cx="4207800" cy="33972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Font typeface="Rokkitt"/>
              <a:buAutoNum type="arabicPeriod"/>
            </a:pPr>
            <a:r>
              <a:rPr lang="nl-NL">
                <a:latin typeface="Rokkitt"/>
                <a:ea typeface="Rokkitt"/>
                <a:cs typeface="Rokkitt"/>
                <a:sym typeface="Rokkitt"/>
              </a:rPr>
              <a:t>Ga naar </a:t>
            </a:r>
            <a:r>
              <a:rPr lang="nl-NL">
                <a:solidFill>
                  <a:srgbClr val="DA1C5C"/>
                </a:solidFill>
                <a:latin typeface="Rokkitt"/>
                <a:ea typeface="Rokkitt"/>
                <a:cs typeface="Rokkitt"/>
                <a:sym typeface="Rokkitt"/>
              </a:rPr>
              <a:t>europeatwork.org</a:t>
            </a:r>
            <a:endParaRPr>
              <a:solidFill>
                <a:srgbClr val="DA1C5C"/>
              </a:solidFill>
              <a:latin typeface="Rokkitt"/>
              <a:ea typeface="Rokkitt"/>
              <a:cs typeface="Rokkitt"/>
              <a:sym typeface="Rokkitt"/>
            </a:endParaRPr>
          </a:p>
          <a:p>
            <a:pPr indent="-342900" lvl="0" marL="457200" rtl="0" algn="l">
              <a:lnSpc>
                <a:spcPct val="100000"/>
              </a:lnSpc>
              <a:spcBef>
                <a:spcPts val="600"/>
              </a:spcBef>
              <a:spcAft>
                <a:spcPts val="0"/>
              </a:spcAft>
              <a:buSzPts val="1800"/>
              <a:buFont typeface="Rokkitt"/>
              <a:buAutoNum type="arabicPeriod"/>
            </a:pPr>
            <a:r>
              <a:rPr lang="nl-NL">
                <a:latin typeface="Rokkitt"/>
                <a:ea typeface="Rokkitt"/>
                <a:cs typeface="Rokkitt"/>
                <a:sym typeface="Rokkitt"/>
              </a:rPr>
              <a:t>maak een account aan </a:t>
            </a:r>
            <a:endParaRPr>
              <a:latin typeface="Rokkitt"/>
              <a:ea typeface="Rokkitt"/>
              <a:cs typeface="Rokkitt"/>
              <a:sym typeface="Rokkitt"/>
            </a:endParaRPr>
          </a:p>
          <a:p>
            <a:pPr indent="-342900" lvl="0" marL="457200" rtl="0" algn="l">
              <a:lnSpc>
                <a:spcPct val="100000"/>
              </a:lnSpc>
              <a:spcBef>
                <a:spcPts val="600"/>
              </a:spcBef>
              <a:spcAft>
                <a:spcPts val="600"/>
              </a:spcAft>
              <a:buSzPts val="1800"/>
              <a:buFont typeface="Rokkitt"/>
              <a:buAutoNum type="arabicPeriod"/>
            </a:pPr>
            <a:r>
              <a:rPr lang="nl-NL">
                <a:latin typeface="Rokkitt"/>
                <a:ea typeface="Rokkitt"/>
                <a:cs typeface="Rokkitt"/>
                <a:sym typeface="Rokkitt"/>
              </a:rPr>
              <a:t>Het spel begint over 10 minuten</a:t>
            </a:r>
            <a:endParaRPr>
              <a:latin typeface="Rokkitt"/>
              <a:ea typeface="Rokkitt"/>
              <a:cs typeface="Rokkitt"/>
              <a:sym typeface="Rokkitt"/>
            </a:endParaRPr>
          </a:p>
        </p:txBody>
      </p:sp>
      <p:sp>
        <p:nvSpPr>
          <p:cNvPr id="69" name="Google Shape;69;p3"/>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68">
                                            <p:txEl>
                                              <p:pRg end="0" st="0"/>
                                            </p:txEl>
                                          </p:spTgt>
                                        </p:tgtEl>
                                        <p:attrNameLst>
                                          <p:attrName>style.visibility</p:attrName>
                                        </p:attrNameLst>
                                      </p:cBhvr>
                                      <p:to>
                                        <p:strVal val="visible"/>
                                      </p:to>
                                    </p:set>
                                    <p:animEffect filter="fade" transition="in">
                                      <p:cBhvr>
                                        <p:cTn dur="500"/>
                                        <p:tgtEl>
                                          <p:spTgt spid="68">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68">
                                            <p:txEl>
                                              <p:pRg end="1" st="1"/>
                                            </p:txEl>
                                          </p:spTgt>
                                        </p:tgtEl>
                                        <p:attrNameLst>
                                          <p:attrName>style.visibility</p:attrName>
                                        </p:attrNameLst>
                                      </p:cBhvr>
                                      <p:to>
                                        <p:strVal val="visible"/>
                                      </p:to>
                                    </p:set>
                                    <p:animEffect filter="fade" transition="in">
                                      <p:cBhvr>
                                        <p:cTn dur="500"/>
                                        <p:tgtEl>
                                          <p:spTgt spid="68">
                                            <p:txEl>
                                              <p:pRg end="1" st="1"/>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68">
                                            <p:txEl>
                                              <p:pRg end="2" st="2"/>
                                            </p:txEl>
                                          </p:spTgt>
                                        </p:tgtEl>
                                        <p:attrNameLst>
                                          <p:attrName>style.visibility</p:attrName>
                                        </p:attrNameLst>
                                      </p:cBhvr>
                                      <p:to>
                                        <p:strVal val="visible"/>
                                      </p:to>
                                    </p:set>
                                    <p:animEffect filter="fade" transition="in">
                                      <p:cBhvr>
                                        <p:cTn dur="500"/>
                                        <p:tgtEl>
                                          <p:spTgt spid="6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333"/>
          </a:srgbClr>
        </a:solidFill>
      </p:bgPr>
    </p:bg>
    <p:spTree>
      <p:nvGrpSpPr>
        <p:cNvPr id="73" name="Shape 73"/>
        <p:cNvGrpSpPr/>
        <p:nvPr/>
      </p:nvGrpSpPr>
      <p:grpSpPr>
        <a:xfrm>
          <a:off x="0" y="0"/>
          <a:ext cx="0" cy="0"/>
          <a:chOff x="0" y="0"/>
          <a:chExt cx="0" cy="0"/>
        </a:xfrm>
      </p:grpSpPr>
      <p:pic>
        <p:nvPicPr>
          <p:cNvPr id="74" name="Google Shape;74;p4"/>
          <p:cNvPicPr preferRelativeResize="0"/>
          <p:nvPr/>
        </p:nvPicPr>
        <p:blipFill rotWithShape="1">
          <a:blip r:embed="rId3">
            <a:alphaModFix/>
          </a:blip>
          <a:srcRect b="0" l="0" r="0" t="0"/>
          <a:stretch/>
        </p:blipFill>
        <p:spPr>
          <a:xfrm>
            <a:off x="4572000" y="38446"/>
            <a:ext cx="4384875" cy="4846441"/>
          </a:xfrm>
          <a:prstGeom prst="rect">
            <a:avLst/>
          </a:prstGeom>
          <a:noFill/>
          <a:ln>
            <a:noFill/>
          </a:ln>
        </p:spPr>
      </p:pic>
      <p:sp>
        <p:nvSpPr>
          <p:cNvPr id="75" name="Google Shape;75;p4"/>
          <p:cNvSpPr txBox="1"/>
          <p:nvPr>
            <p:ph type="title"/>
          </p:nvPr>
        </p:nvSpPr>
        <p:spPr>
          <a:xfrm>
            <a:off x="311700" y="417600"/>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Vandaag spelen we Europe at Work!</a:t>
            </a:r>
            <a:endParaRPr>
              <a:latin typeface="Rokkitt"/>
              <a:ea typeface="Rokkitt"/>
              <a:cs typeface="Rokkitt"/>
              <a:sym typeface="Rokkitt"/>
            </a:endParaRPr>
          </a:p>
        </p:txBody>
      </p:sp>
      <p:sp>
        <p:nvSpPr>
          <p:cNvPr id="76" name="Google Shape;76;p4"/>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200"/>
              </a:spcBef>
              <a:spcAft>
                <a:spcPts val="0"/>
              </a:spcAft>
              <a:buSzPts val="1800"/>
              <a:buNone/>
            </a:pPr>
            <a:r>
              <a:t/>
            </a:r>
            <a:endParaRPr sz="1400">
              <a:latin typeface="Rokkitt"/>
              <a:ea typeface="Rokkitt"/>
              <a:cs typeface="Rokkitt"/>
              <a:sym typeface="Rokkitt"/>
            </a:endParaRPr>
          </a:p>
          <a:p>
            <a:pPr indent="0" lvl="0" marL="0" rtl="0" algn="l">
              <a:lnSpc>
                <a:spcPct val="115000"/>
              </a:lnSpc>
              <a:spcBef>
                <a:spcPts val="1200"/>
              </a:spcBef>
              <a:spcAft>
                <a:spcPts val="1600"/>
              </a:spcAft>
              <a:buSzPts val="1800"/>
              <a:buNone/>
            </a:pPr>
            <a:r>
              <a:t/>
            </a:r>
            <a:endParaRPr>
              <a:latin typeface="Rokkitt"/>
              <a:ea typeface="Rokkitt"/>
              <a:cs typeface="Rokkitt"/>
              <a:sym typeface="Rokkitt"/>
            </a:endParaRPr>
          </a:p>
        </p:txBody>
      </p:sp>
      <p:sp>
        <p:nvSpPr>
          <p:cNvPr id="77" name="Google Shape;77;p4"/>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8" name="Google Shape;78;p4"/>
          <p:cNvGrpSpPr/>
          <p:nvPr/>
        </p:nvGrpSpPr>
        <p:grpSpPr>
          <a:xfrm>
            <a:off x="326644" y="1352300"/>
            <a:ext cx="4671244" cy="3261687"/>
            <a:chOff x="326644" y="1352300"/>
            <a:chExt cx="4671244" cy="3261687"/>
          </a:xfrm>
        </p:grpSpPr>
        <p:pic>
          <p:nvPicPr>
            <p:cNvPr id="79" name="Google Shape;79;p4"/>
            <p:cNvPicPr preferRelativeResize="0"/>
            <p:nvPr/>
          </p:nvPicPr>
          <p:blipFill rotWithShape="1">
            <a:blip r:embed="rId4">
              <a:alphaModFix/>
            </a:blip>
            <a:srcRect b="0" l="0" r="0" t="0"/>
            <a:stretch/>
          </p:blipFill>
          <p:spPr>
            <a:xfrm>
              <a:off x="326644" y="1352300"/>
              <a:ext cx="1524000" cy="1524000"/>
            </a:xfrm>
            <a:prstGeom prst="rect">
              <a:avLst/>
            </a:prstGeom>
            <a:noFill/>
            <a:ln>
              <a:noFill/>
            </a:ln>
          </p:spPr>
        </p:pic>
        <p:pic>
          <p:nvPicPr>
            <p:cNvPr id="80" name="Google Shape;80;p4"/>
            <p:cNvPicPr preferRelativeResize="0"/>
            <p:nvPr/>
          </p:nvPicPr>
          <p:blipFill rotWithShape="1">
            <a:blip r:embed="rId5">
              <a:alphaModFix/>
            </a:blip>
            <a:srcRect b="0" l="0" r="0" t="0"/>
            <a:stretch/>
          </p:blipFill>
          <p:spPr>
            <a:xfrm>
              <a:off x="2591019" y="3470987"/>
              <a:ext cx="1714500" cy="1143000"/>
            </a:xfrm>
            <a:prstGeom prst="rect">
              <a:avLst/>
            </a:prstGeom>
            <a:noFill/>
            <a:ln>
              <a:noFill/>
            </a:ln>
          </p:spPr>
        </p:pic>
        <p:pic>
          <p:nvPicPr>
            <p:cNvPr id="81" name="Google Shape;81;p4"/>
            <p:cNvPicPr preferRelativeResize="0"/>
            <p:nvPr/>
          </p:nvPicPr>
          <p:blipFill rotWithShape="1">
            <a:blip r:embed="rId6">
              <a:alphaModFix/>
            </a:blip>
            <a:srcRect b="0" l="0" r="0" t="0"/>
            <a:stretch/>
          </p:blipFill>
          <p:spPr>
            <a:xfrm>
              <a:off x="1348775" y="2362288"/>
              <a:ext cx="1625600" cy="1625600"/>
            </a:xfrm>
            <a:prstGeom prst="rect">
              <a:avLst/>
            </a:prstGeom>
            <a:noFill/>
            <a:ln>
              <a:noFill/>
            </a:ln>
          </p:spPr>
        </p:pic>
        <p:pic>
          <p:nvPicPr>
            <p:cNvPr id="82" name="Google Shape;82;p4"/>
            <p:cNvPicPr preferRelativeResize="0"/>
            <p:nvPr/>
          </p:nvPicPr>
          <p:blipFill rotWithShape="1">
            <a:blip r:embed="rId7">
              <a:alphaModFix/>
            </a:blip>
            <a:srcRect b="0" l="0" r="0" t="0"/>
            <a:stretch/>
          </p:blipFill>
          <p:spPr>
            <a:xfrm>
              <a:off x="3092888" y="1875555"/>
              <a:ext cx="1905000" cy="1905000"/>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333"/>
          </a:srgbClr>
        </a:solidFill>
      </p:bgPr>
    </p:bg>
    <p:spTree>
      <p:nvGrpSpPr>
        <p:cNvPr id="86" name="Shape 86"/>
        <p:cNvGrpSpPr/>
        <p:nvPr/>
      </p:nvGrpSpPr>
      <p:grpSpPr>
        <a:xfrm>
          <a:off x="0" y="0"/>
          <a:ext cx="0" cy="0"/>
          <a:chOff x="0" y="0"/>
          <a:chExt cx="0" cy="0"/>
        </a:xfrm>
      </p:grpSpPr>
      <p:sp>
        <p:nvSpPr>
          <p:cNvPr id="87" name="Google Shape;87;p5"/>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 name="Google Shape;88;p5"/>
          <p:cNvPicPr preferRelativeResize="0"/>
          <p:nvPr/>
        </p:nvPicPr>
        <p:blipFill rotWithShape="1">
          <a:blip r:embed="rId3">
            <a:alphaModFix/>
          </a:blip>
          <a:srcRect b="0" l="0" r="0" t="0"/>
          <a:stretch/>
        </p:blipFill>
        <p:spPr>
          <a:xfrm>
            <a:off x="4716387" y="2674178"/>
            <a:ext cx="3342227" cy="1850087"/>
          </a:xfrm>
          <a:prstGeom prst="rect">
            <a:avLst/>
          </a:prstGeom>
          <a:noFill/>
          <a:ln cap="flat" cmpd="sng" w="63500">
            <a:solidFill>
              <a:srgbClr val="2A317D"/>
            </a:solidFill>
            <a:prstDash val="solid"/>
            <a:round/>
            <a:headEnd len="sm" w="sm" type="none"/>
            <a:tailEnd len="sm" w="sm" type="none"/>
          </a:ln>
        </p:spPr>
      </p:pic>
      <p:pic>
        <p:nvPicPr>
          <p:cNvPr id="89" name="Google Shape;89;p5"/>
          <p:cNvPicPr preferRelativeResize="0"/>
          <p:nvPr/>
        </p:nvPicPr>
        <p:blipFill rotWithShape="1">
          <a:blip r:embed="rId4">
            <a:alphaModFix/>
          </a:blip>
          <a:srcRect b="0" l="0" r="0" t="0"/>
          <a:stretch/>
        </p:blipFill>
        <p:spPr>
          <a:xfrm>
            <a:off x="6033389" y="331870"/>
            <a:ext cx="2667924" cy="1833999"/>
          </a:xfrm>
          <a:prstGeom prst="rect">
            <a:avLst/>
          </a:prstGeom>
          <a:noFill/>
          <a:ln cap="flat" cmpd="sng" w="63500">
            <a:solidFill>
              <a:srgbClr val="006838"/>
            </a:solidFill>
            <a:prstDash val="solid"/>
            <a:round/>
            <a:headEnd len="sm" w="sm" type="none"/>
            <a:tailEnd len="sm" w="sm" type="none"/>
          </a:ln>
        </p:spPr>
      </p:pic>
      <p:pic>
        <p:nvPicPr>
          <p:cNvPr id="90" name="Google Shape;90;p5"/>
          <p:cNvPicPr preferRelativeResize="0"/>
          <p:nvPr/>
        </p:nvPicPr>
        <p:blipFill rotWithShape="1">
          <a:blip r:embed="rId5">
            <a:alphaModFix/>
          </a:blip>
          <a:srcRect b="0" l="0" r="0" t="0"/>
          <a:stretch/>
        </p:blipFill>
        <p:spPr>
          <a:xfrm>
            <a:off x="448994" y="1833719"/>
            <a:ext cx="3002463" cy="1946581"/>
          </a:xfrm>
          <a:prstGeom prst="rect">
            <a:avLst/>
          </a:prstGeom>
          <a:noFill/>
          <a:ln cap="flat" cmpd="sng" w="63500">
            <a:solidFill>
              <a:srgbClr val="F7941E"/>
            </a:solidFill>
            <a:prstDash val="solid"/>
            <a:round/>
            <a:headEnd len="sm" w="sm" type="none"/>
            <a:tailEnd len="sm" w="sm" type="none"/>
          </a:ln>
        </p:spPr>
      </p:pic>
      <p:pic>
        <p:nvPicPr>
          <p:cNvPr id="91" name="Google Shape;91;p5"/>
          <p:cNvPicPr preferRelativeResize="0"/>
          <p:nvPr/>
        </p:nvPicPr>
        <p:blipFill rotWithShape="1">
          <a:blip r:embed="rId6">
            <a:alphaModFix/>
          </a:blip>
          <a:srcRect b="0" l="0" r="0" t="0"/>
          <a:stretch/>
        </p:blipFill>
        <p:spPr>
          <a:xfrm>
            <a:off x="2908821" y="829098"/>
            <a:ext cx="3339757" cy="2363465"/>
          </a:xfrm>
          <a:prstGeom prst="rect">
            <a:avLst/>
          </a:prstGeom>
          <a:noFill/>
          <a:ln cap="flat" cmpd="sng" w="63500">
            <a:solidFill>
              <a:srgbClr val="DA1C5C"/>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par>
                          <p:cTn fill="hold">
                            <p:stCondLst>
                              <p:cond delay="3000"/>
                            </p:stCondLst>
                            <p:childTnLst>
                              <p:par>
                                <p:cTn fill="hold" nodeType="afterEffect" presetClass="entr" presetID="10" presetSubtype="0">
                                  <p:stCondLst>
                                    <p:cond delay="50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333"/>
          </a:srgbClr>
        </a:solidFill>
      </p:bgPr>
    </p:bg>
    <p:spTree>
      <p:nvGrpSpPr>
        <p:cNvPr id="95" name="Shape 95"/>
        <p:cNvGrpSpPr/>
        <p:nvPr/>
      </p:nvGrpSpPr>
      <p:grpSpPr>
        <a:xfrm>
          <a:off x="0" y="0"/>
          <a:ext cx="0" cy="0"/>
          <a:chOff x="0" y="0"/>
          <a:chExt cx="0" cy="0"/>
        </a:xfrm>
      </p:grpSpPr>
      <p:sp>
        <p:nvSpPr>
          <p:cNvPr id="96" name="Google Shape;96;p6"/>
          <p:cNvSpPr txBox="1"/>
          <p:nvPr>
            <p:ph type="title"/>
          </p:nvPr>
        </p:nvSpPr>
        <p:spPr>
          <a:xfrm>
            <a:off x="311700" y="417600"/>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De regels voor hen die reizen om in andere EU-landen te werken:</a:t>
            </a:r>
            <a:endParaRPr>
              <a:latin typeface="Rokkitt"/>
              <a:ea typeface="Rokkitt"/>
              <a:cs typeface="Rokkitt"/>
              <a:sym typeface="Rokkitt"/>
            </a:endParaRPr>
          </a:p>
        </p:txBody>
      </p:sp>
      <p:sp>
        <p:nvSpPr>
          <p:cNvPr id="97" name="Google Shape;97;p6"/>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6"/>
          <p:cNvSpPr/>
          <p:nvPr/>
        </p:nvSpPr>
        <p:spPr>
          <a:xfrm>
            <a:off x="2528114" y="2507729"/>
            <a:ext cx="2160000" cy="2160000"/>
          </a:xfrm>
          <a:prstGeom prst="ellipse">
            <a:avLst/>
          </a:prstGeom>
          <a:solidFill>
            <a:srgbClr val="006838"/>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nl-NL" sz="1800" u="none" cap="none" strike="noStrike">
                <a:solidFill>
                  <a:schemeClr val="lt1"/>
                </a:solidFill>
                <a:latin typeface="Rokkitt"/>
                <a:ea typeface="Rokkitt"/>
                <a:cs typeface="Rokkitt"/>
                <a:sym typeface="Rokkitt"/>
              </a:rPr>
              <a:t>Wanneer moet wetgeving in werking treden?</a:t>
            </a:r>
            <a:endParaRPr b="0" i="0" sz="1400" u="none" cap="none" strike="noStrike">
              <a:solidFill>
                <a:srgbClr val="000000"/>
              </a:solidFill>
              <a:latin typeface="Arial"/>
              <a:ea typeface="Arial"/>
              <a:cs typeface="Arial"/>
              <a:sym typeface="Arial"/>
            </a:endParaRPr>
          </a:p>
        </p:txBody>
      </p:sp>
      <p:sp>
        <p:nvSpPr>
          <p:cNvPr id="99" name="Google Shape;99;p6"/>
          <p:cNvSpPr/>
          <p:nvPr/>
        </p:nvSpPr>
        <p:spPr>
          <a:xfrm>
            <a:off x="5606505" y="2208991"/>
            <a:ext cx="2160000" cy="2160000"/>
          </a:xfrm>
          <a:prstGeom prst="ellipse">
            <a:avLst/>
          </a:prstGeom>
          <a:solidFill>
            <a:srgbClr val="F7941E"/>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nl-NL" sz="1600" u="none" cap="none" strike="noStrike">
                <a:solidFill>
                  <a:schemeClr val="lt1"/>
                </a:solidFill>
                <a:latin typeface="Rokkitt"/>
                <a:ea typeface="Rokkitt"/>
                <a:cs typeface="Rokkitt"/>
                <a:sym typeface="Rokkitt"/>
              </a:rPr>
              <a:t>Hoeveel moet er in de EU geregeld worden en hoeveel in de lidstaten?</a:t>
            </a:r>
            <a:endParaRPr b="0" i="0" sz="1400" u="none" cap="none" strike="noStrike">
              <a:solidFill>
                <a:srgbClr val="000000"/>
              </a:solidFill>
              <a:latin typeface="Arial"/>
              <a:ea typeface="Arial"/>
              <a:cs typeface="Arial"/>
              <a:sym typeface="Arial"/>
            </a:endParaRPr>
          </a:p>
        </p:txBody>
      </p:sp>
      <p:sp>
        <p:nvSpPr>
          <p:cNvPr id="100" name="Google Shape;100;p6"/>
          <p:cNvSpPr/>
          <p:nvPr/>
        </p:nvSpPr>
        <p:spPr>
          <a:xfrm>
            <a:off x="3909567" y="1121054"/>
            <a:ext cx="2160000" cy="2160000"/>
          </a:xfrm>
          <a:prstGeom prst="ellipse">
            <a:avLst/>
          </a:prstGeom>
          <a:solidFill>
            <a:srgbClr val="2A317D"/>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nl-NL" sz="1800" u="none" cap="none" strike="noStrike">
                <a:solidFill>
                  <a:schemeClr val="lt1"/>
                </a:solidFill>
                <a:latin typeface="Rokkitt"/>
                <a:ea typeface="Rokkitt"/>
                <a:cs typeface="Rokkitt"/>
                <a:sym typeface="Rokkitt"/>
              </a:rPr>
              <a:t>Op welke voorzieningen hebben arbeiders uit andere EU-landen recht?</a:t>
            </a:r>
            <a:endParaRPr b="0" i="0" sz="1400" u="none" cap="none" strike="noStrike">
              <a:solidFill>
                <a:srgbClr val="000000"/>
              </a:solidFill>
              <a:latin typeface="Arial"/>
              <a:ea typeface="Arial"/>
              <a:cs typeface="Arial"/>
              <a:sym typeface="Arial"/>
            </a:endParaRPr>
          </a:p>
        </p:txBody>
      </p:sp>
      <p:sp>
        <p:nvSpPr>
          <p:cNvPr id="101" name="Google Shape;101;p6"/>
          <p:cNvSpPr/>
          <p:nvPr/>
        </p:nvSpPr>
        <p:spPr>
          <a:xfrm>
            <a:off x="862397" y="1528263"/>
            <a:ext cx="2160000" cy="2160000"/>
          </a:xfrm>
          <a:prstGeom prst="ellipse">
            <a:avLst/>
          </a:prstGeom>
          <a:solidFill>
            <a:srgbClr val="DA1C5C"/>
          </a:solidFill>
          <a:ln>
            <a:noFill/>
          </a:ln>
        </p:spPr>
        <p:txBody>
          <a:bodyPr anchorCtr="0" anchor="ctr" bIns="91425" lIns="0" spcFirstLastPara="1" rIns="0"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nl-NL" sz="1800" u="none" cap="none" strike="noStrike">
                <a:solidFill>
                  <a:schemeClr val="lt1"/>
                </a:solidFill>
                <a:latin typeface="Rokkitt"/>
                <a:ea typeface="Rokkitt"/>
                <a:cs typeface="Rokkitt"/>
                <a:sym typeface="Rokkitt"/>
              </a:rPr>
              <a:t>Hoe moeten bedrijven worden gecontroleerd?</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par>
                          <p:cTn fill="hold">
                            <p:stCondLst>
                              <p:cond delay="1000"/>
                            </p:stCondLst>
                            <p:childTnLst>
                              <p:par>
                                <p:cTn fill="hold" nodeType="afterEffect" presetClass="entr" presetID="10" presetSubtype="0">
                                  <p:stCondLst>
                                    <p:cond delay="100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childTnLst>
                          </p:cTn>
                        </p:par>
                        <p:par>
                          <p:cTn fill="hold">
                            <p:stCondLst>
                              <p:cond delay="2000"/>
                            </p:stCondLst>
                            <p:childTnLst>
                              <p:par>
                                <p:cTn fill="hold" nodeType="afterEffect" presetClass="entr" presetID="10" presetSubtype="0">
                                  <p:stCondLst>
                                    <p:cond delay="100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childTnLst>
                          </p:cTn>
                        </p:par>
                        <p:par>
                          <p:cTn fill="hold">
                            <p:stCondLst>
                              <p:cond delay="3000"/>
                            </p:stCondLst>
                            <p:childTnLst>
                              <p:par>
                                <p:cTn fill="hold" nodeType="afterEffect" presetClass="entr" presetID="10" presetSubtype="0">
                                  <p:stCondLst>
                                    <p:cond delay="100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333"/>
          </a:srgbClr>
        </a:solidFill>
      </p:bgPr>
    </p:bg>
    <p:spTree>
      <p:nvGrpSpPr>
        <p:cNvPr id="105" name="Shape 105"/>
        <p:cNvGrpSpPr/>
        <p:nvPr/>
      </p:nvGrpSpPr>
      <p:grpSpPr>
        <a:xfrm>
          <a:off x="0" y="0"/>
          <a:ext cx="0" cy="0"/>
          <a:chOff x="0" y="0"/>
          <a:chExt cx="0" cy="0"/>
        </a:xfrm>
      </p:grpSpPr>
      <p:sp>
        <p:nvSpPr>
          <p:cNvPr id="106" name="Google Shape;106;p7"/>
          <p:cNvSpPr txBox="1"/>
          <p:nvPr>
            <p:ph type="title"/>
          </p:nvPr>
        </p:nvSpPr>
        <p:spPr>
          <a:xfrm>
            <a:off x="311700" y="41827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De EU Commissie</a:t>
            </a:r>
            <a:endParaRPr>
              <a:latin typeface="Rokkitt"/>
              <a:ea typeface="Rokkitt"/>
              <a:cs typeface="Rokkitt"/>
              <a:sym typeface="Rokkitt"/>
            </a:endParaRPr>
          </a:p>
        </p:txBody>
      </p:sp>
      <p:sp>
        <p:nvSpPr>
          <p:cNvPr id="107" name="Google Shape;107;p7"/>
          <p:cNvSpPr txBox="1"/>
          <p:nvPr>
            <p:ph idx="1" type="body"/>
          </p:nvPr>
        </p:nvSpPr>
        <p:spPr>
          <a:xfrm>
            <a:off x="311700" y="1171600"/>
            <a:ext cx="4998488" cy="33972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1200"/>
              </a:spcBef>
              <a:spcAft>
                <a:spcPts val="0"/>
              </a:spcAft>
              <a:buSzPts val="1400"/>
              <a:buFont typeface="Rokkitt"/>
              <a:buChar char="●"/>
            </a:pPr>
            <a:r>
              <a:rPr lang="nl-NL">
                <a:latin typeface="Rokkitt"/>
                <a:ea typeface="Rokkitt"/>
                <a:cs typeface="Rokkitt"/>
                <a:sym typeface="Rokkitt"/>
              </a:rPr>
              <a:t>Stuurt </a:t>
            </a:r>
            <a:r>
              <a:rPr b="1" lang="nl-NL">
                <a:solidFill>
                  <a:srgbClr val="DA1C5C"/>
                </a:solidFill>
                <a:latin typeface="Rokkitt"/>
                <a:ea typeface="Rokkitt"/>
                <a:cs typeface="Rokkitt"/>
                <a:sym typeface="Rokkitt"/>
              </a:rPr>
              <a:t>3 </a:t>
            </a:r>
            <a:r>
              <a:rPr lang="nl-NL">
                <a:latin typeface="Rokkitt"/>
                <a:ea typeface="Rokkitt"/>
                <a:cs typeface="Rokkitt"/>
                <a:sym typeface="Rokkitt"/>
              </a:rPr>
              <a:t>keer per dag en ontwerp van de richtlijn</a:t>
            </a:r>
            <a:endParaRPr/>
          </a:p>
          <a:p>
            <a:pPr indent="-317500" lvl="0" marL="457200" rtl="0" algn="l">
              <a:lnSpc>
                <a:spcPct val="100000"/>
              </a:lnSpc>
              <a:spcBef>
                <a:spcPts val="1200"/>
              </a:spcBef>
              <a:spcAft>
                <a:spcPts val="0"/>
              </a:spcAft>
              <a:buSzPts val="1400"/>
              <a:buFont typeface="Rokkitt"/>
              <a:buChar char="●"/>
            </a:pPr>
            <a:r>
              <a:rPr lang="nl-NL">
                <a:latin typeface="Rokkitt"/>
                <a:ea typeface="Rokkitt"/>
                <a:cs typeface="Rokkitt"/>
                <a:sym typeface="Rokkitt"/>
              </a:rPr>
              <a:t>Vindt raakvlakken tussen uiteenlopende standpunten</a:t>
            </a:r>
            <a:endParaRPr>
              <a:latin typeface="Rokkitt"/>
              <a:ea typeface="Rokkitt"/>
              <a:cs typeface="Rokkitt"/>
              <a:sym typeface="Rokkitt"/>
            </a:endParaRPr>
          </a:p>
        </p:txBody>
      </p:sp>
      <p:sp>
        <p:nvSpPr>
          <p:cNvPr id="108" name="Google Shape;108;p7"/>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 name="Google Shape;109;p7"/>
          <p:cNvPicPr preferRelativeResize="0"/>
          <p:nvPr/>
        </p:nvPicPr>
        <p:blipFill rotWithShape="1">
          <a:blip r:embed="rId3">
            <a:alphaModFix/>
          </a:blip>
          <a:srcRect b="0" l="0" r="0" t="0"/>
          <a:stretch/>
        </p:blipFill>
        <p:spPr>
          <a:xfrm>
            <a:off x="5351348" y="453778"/>
            <a:ext cx="3480952" cy="348095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50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107">
                                            <p:txEl>
                                              <p:pRg end="0" st="0"/>
                                            </p:txEl>
                                          </p:spTgt>
                                        </p:tgtEl>
                                        <p:attrNameLst>
                                          <p:attrName>style.visibility</p:attrName>
                                        </p:attrNameLst>
                                      </p:cBhvr>
                                      <p:to>
                                        <p:strVal val="visible"/>
                                      </p:to>
                                    </p:set>
                                    <p:animEffect filter="fade" transition="in">
                                      <p:cBhvr>
                                        <p:cTn dur="500"/>
                                        <p:tgtEl>
                                          <p:spTgt spid="107">
                                            <p:txEl>
                                              <p:pRg end="0" st="0"/>
                                            </p:txEl>
                                          </p:spTgt>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107">
                                            <p:txEl>
                                              <p:pRg end="1" st="1"/>
                                            </p:txEl>
                                          </p:spTgt>
                                        </p:tgtEl>
                                        <p:attrNameLst>
                                          <p:attrName>style.visibility</p:attrName>
                                        </p:attrNameLst>
                                      </p:cBhvr>
                                      <p:to>
                                        <p:strVal val="visible"/>
                                      </p:to>
                                    </p:set>
                                    <p:animEffect filter="fade" transition="in">
                                      <p:cBhvr>
                                        <p:cTn dur="500"/>
                                        <p:tgtEl>
                                          <p:spTgt spid="10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725"/>
          </a:srgbClr>
        </a:solidFill>
      </p:bgPr>
    </p:bg>
    <p:spTree>
      <p:nvGrpSpPr>
        <p:cNvPr id="113" name="Shape 113"/>
        <p:cNvGrpSpPr/>
        <p:nvPr/>
      </p:nvGrpSpPr>
      <p:grpSpPr>
        <a:xfrm>
          <a:off x="0" y="0"/>
          <a:ext cx="0" cy="0"/>
          <a:chOff x="0" y="0"/>
          <a:chExt cx="0" cy="0"/>
        </a:xfrm>
      </p:grpSpPr>
      <p:sp>
        <p:nvSpPr>
          <p:cNvPr id="114" name="Google Shape;114;p8"/>
          <p:cNvSpPr txBox="1"/>
          <p:nvPr>
            <p:ph type="title"/>
          </p:nvPr>
        </p:nvSpPr>
        <p:spPr>
          <a:xfrm>
            <a:off x="311700" y="41827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Het Europese Parlement</a:t>
            </a:r>
            <a:endParaRPr>
              <a:latin typeface="Rokkitt"/>
              <a:ea typeface="Rokkitt"/>
              <a:cs typeface="Rokkitt"/>
              <a:sym typeface="Rokkitt"/>
            </a:endParaRPr>
          </a:p>
        </p:txBody>
      </p:sp>
      <p:sp>
        <p:nvSpPr>
          <p:cNvPr id="115" name="Google Shape;115;p8"/>
          <p:cNvSpPr txBox="1"/>
          <p:nvPr>
            <p:ph idx="1" type="body"/>
          </p:nvPr>
        </p:nvSpPr>
        <p:spPr>
          <a:xfrm>
            <a:off x="311700" y="1171600"/>
            <a:ext cx="2593425" cy="3397200"/>
          </a:xfrm>
          <a:prstGeom prst="rect">
            <a:avLst/>
          </a:prstGeom>
          <a:noFill/>
          <a:ln>
            <a:noFill/>
          </a:ln>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Font typeface="Rokkitt"/>
              <a:buChar char="●"/>
            </a:pPr>
            <a:r>
              <a:rPr lang="nl-NL">
                <a:latin typeface="Rokkitt"/>
                <a:ea typeface="Rokkitt"/>
                <a:cs typeface="Rokkitt"/>
                <a:sym typeface="Rokkitt"/>
              </a:rPr>
              <a:t>4 EP-fracties</a:t>
            </a:r>
            <a:br>
              <a:rPr lang="nl-NL" sz="1800">
                <a:latin typeface="Rokkitt"/>
                <a:ea typeface="Rokkitt"/>
                <a:cs typeface="Rokkitt"/>
                <a:sym typeface="Rokkitt"/>
              </a:rPr>
            </a:br>
            <a:endParaRPr sz="1800">
              <a:latin typeface="Rokkitt"/>
              <a:ea typeface="Rokkitt"/>
              <a:cs typeface="Rokkitt"/>
              <a:sym typeface="Rokkitt"/>
            </a:endParaRPr>
          </a:p>
          <a:p>
            <a:pPr indent="-317500" lvl="0" marL="457200" rtl="0" algn="l">
              <a:lnSpc>
                <a:spcPct val="100000"/>
              </a:lnSpc>
              <a:spcBef>
                <a:spcPts val="600"/>
              </a:spcBef>
              <a:spcAft>
                <a:spcPts val="600"/>
              </a:spcAft>
              <a:buSzPts val="1400"/>
              <a:buFont typeface="Rokkitt"/>
              <a:buChar char="●"/>
            </a:pPr>
            <a:r>
              <a:rPr lang="nl-NL">
                <a:solidFill>
                  <a:srgbClr val="DA1C5C"/>
                </a:solidFill>
                <a:latin typeface="Rokkitt"/>
                <a:ea typeface="Rokkitt"/>
                <a:cs typeface="Rokkitt"/>
                <a:sym typeface="Rokkitt"/>
              </a:rPr>
              <a:t>Gewone meerderheid</a:t>
            </a:r>
            <a:endParaRPr>
              <a:solidFill>
                <a:srgbClr val="DA1C5C"/>
              </a:solidFill>
              <a:latin typeface="Rokkitt"/>
              <a:ea typeface="Rokkitt"/>
              <a:cs typeface="Rokkitt"/>
              <a:sym typeface="Rokkitt"/>
            </a:endParaRPr>
          </a:p>
        </p:txBody>
      </p:sp>
      <p:sp>
        <p:nvSpPr>
          <p:cNvPr id="116" name="Google Shape;116;p8"/>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7" name="Google Shape;117;p8"/>
          <p:cNvGrpSpPr/>
          <p:nvPr/>
        </p:nvGrpSpPr>
        <p:grpSpPr>
          <a:xfrm>
            <a:off x="3046142" y="1127025"/>
            <a:ext cx="1905000" cy="2189433"/>
            <a:chOff x="3046142" y="1127025"/>
            <a:chExt cx="1905000" cy="2189433"/>
          </a:xfrm>
        </p:grpSpPr>
        <p:pic>
          <p:nvPicPr>
            <p:cNvPr id="118" name="Google Shape;118;p8"/>
            <p:cNvPicPr preferRelativeResize="0"/>
            <p:nvPr/>
          </p:nvPicPr>
          <p:blipFill rotWithShape="1">
            <a:blip r:embed="rId3">
              <a:alphaModFix/>
            </a:blip>
            <a:srcRect b="0" l="0" r="0" t="0"/>
            <a:stretch/>
          </p:blipFill>
          <p:spPr>
            <a:xfrm>
              <a:off x="3046142" y="1127025"/>
              <a:ext cx="1905000" cy="1905000"/>
            </a:xfrm>
            <a:prstGeom prst="rect">
              <a:avLst/>
            </a:prstGeom>
            <a:noFill/>
            <a:ln>
              <a:noFill/>
            </a:ln>
          </p:spPr>
        </p:pic>
        <p:sp>
          <p:nvSpPr>
            <p:cNvPr id="119" name="Google Shape;119;p8"/>
            <p:cNvSpPr txBox="1"/>
            <p:nvPr/>
          </p:nvSpPr>
          <p:spPr>
            <a:xfrm>
              <a:off x="3667125" y="3039459"/>
              <a:ext cx="63500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ROOD</a:t>
              </a:r>
              <a:endParaRPr b="0" i="0" sz="1200" u="none" cap="none" strike="noStrike">
                <a:solidFill>
                  <a:srgbClr val="000000"/>
                </a:solidFill>
                <a:latin typeface="Arial"/>
                <a:ea typeface="Arial"/>
                <a:cs typeface="Arial"/>
                <a:sym typeface="Arial"/>
              </a:endParaRPr>
            </a:p>
          </p:txBody>
        </p:sp>
      </p:grpSp>
      <p:grpSp>
        <p:nvGrpSpPr>
          <p:cNvPr id="120" name="Google Shape;120;p8"/>
          <p:cNvGrpSpPr/>
          <p:nvPr/>
        </p:nvGrpSpPr>
        <p:grpSpPr>
          <a:xfrm>
            <a:off x="4360087" y="2510461"/>
            <a:ext cx="1905000" cy="2185645"/>
            <a:chOff x="4368792" y="2454091"/>
            <a:chExt cx="1905000" cy="2185645"/>
          </a:xfrm>
        </p:grpSpPr>
        <p:pic>
          <p:nvPicPr>
            <p:cNvPr id="121" name="Google Shape;121;p8"/>
            <p:cNvPicPr preferRelativeResize="0"/>
            <p:nvPr/>
          </p:nvPicPr>
          <p:blipFill rotWithShape="1">
            <a:blip r:embed="rId4">
              <a:alphaModFix/>
            </a:blip>
            <a:srcRect b="0" l="0" r="0" t="0"/>
            <a:stretch/>
          </p:blipFill>
          <p:spPr>
            <a:xfrm>
              <a:off x="4368792" y="2454091"/>
              <a:ext cx="1905000" cy="1905000"/>
            </a:xfrm>
            <a:prstGeom prst="rect">
              <a:avLst/>
            </a:prstGeom>
            <a:noFill/>
            <a:ln>
              <a:noFill/>
            </a:ln>
          </p:spPr>
        </p:pic>
        <p:sp>
          <p:nvSpPr>
            <p:cNvPr id="122" name="Google Shape;122;p8"/>
            <p:cNvSpPr txBox="1"/>
            <p:nvPr/>
          </p:nvSpPr>
          <p:spPr>
            <a:xfrm>
              <a:off x="4914081" y="4362737"/>
              <a:ext cx="772496"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GROEN</a:t>
              </a:r>
              <a:endParaRPr b="0" i="0" sz="1200" u="none" cap="none" strike="noStrike">
                <a:solidFill>
                  <a:srgbClr val="000000"/>
                </a:solidFill>
                <a:latin typeface="Arial"/>
                <a:ea typeface="Arial"/>
                <a:cs typeface="Arial"/>
                <a:sym typeface="Arial"/>
              </a:endParaRPr>
            </a:p>
          </p:txBody>
        </p:sp>
      </p:grpSp>
      <p:grpSp>
        <p:nvGrpSpPr>
          <p:cNvPr id="123" name="Google Shape;123;p8"/>
          <p:cNvGrpSpPr/>
          <p:nvPr/>
        </p:nvGrpSpPr>
        <p:grpSpPr>
          <a:xfrm>
            <a:off x="5543852" y="846099"/>
            <a:ext cx="1905000" cy="2180326"/>
            <a:chOff x="5543852" y="846099"/>
            <a:chExt cx="1905000" cy="2180326"/>
          </a:xfrm>
        </p:grpSpPr>
        <p:pic>
          <p:nvPicPr>
            <p:cNvPr id="124" name="Google Shape;124;p8"/>
            <p:cNvPicPr preferRelativeResize="0"/>
            <p:nvPr/>
          </p:nvPicPr>
          <p:blipFill rotWithShape="1">
            <a:blip r:embed="rId5">
              <a:alphaModFix/>
            </a:blip>
            <a:srcRect b="0" l="0" r="0" t="0"/>
            <a:stretch/>
          </p:blipFill>
          <p:spPr>
            <a:xfrm>
              <a:off x="5543852" y="846099"/>
              <a:ext cx="1905000" cy="1905000"/>
            </a:xfrm>
            <a:prstGeom prst="rect">
              <a:avLst/>
            </a:prstGeom>
            <a:noFill/>
            <a:ln>
              <a:noFill/>
            </a:ln>
          </p:spPr>
        </p:pic>
        <p:sp>
          <p:nvSpPr>
            <p:cNvPr id="125" name="Google Shape;125;p8"/>
            <p:cNvSpPr txBox="1"/>
            <p:nvPr/>
          </p:nvSpPr>
          <p:spPr>
            <a:xfrm>
              <a:off x="6256349" y="2749525"/>
              <a:ext cx="720713"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BLAUW</a:t>
              </a:r>
              <a:endParaRPr b="0" i="0" sz="1200" u="none" cap="none" strike="noStrike">
                <a:solidFill>
                  <a:srgbClr val="000000"/>
                </a:solidFill>
                <a:latin typeface="Arial"/>
                <a:ea typeface="Arial"/>
                <a:cs typeface="Arial"/>
                <a:sym typeface="Arial"/>
              </a:endParaRPr>
            </a:p>
          </p:txBody>
        </p:sp>
      </p:grpSp>
      <p:grpSp>
        <p:nvGrpSpPr>
          <p:cNvPr id="126" name="Google Shape;126;p8"/>
          <p:cNvGrpSpPr/>
          <p:nvPr/>
        </p:nvGrpSpPr>
        <p:grpSpPr>
          <a:xfrm>
            <a:off x="6866502" y="2262374"/>
            <a:ext cx="1905000" cy="2198942"/>
            <a:chOff x="6866502" y="2262374"/>
            <a:chExt cx="1905000" cy="2198942"/>
          </a:xfrm>
        </p:grpSpPr>
        <p:pic>
          <p:nvPicPr>
            <p:cNvPr id="127" name="Google Shape;127;p8"/>
            <p:cNvPicPr preferRelativeResize="0"/>
            <p:nvPr/>
          </p:nvPicPr>
          <p:blipFill rotWithShape="1">
            <a:blip r:embed="rId6">
              <a:alphaModFix/>
            </a:blip>
            <a:srcRect b="0" l="0" r="0" t="0"/>
            <a:stretch/>
          </p:blipFill>
          <p:spPr>
            <a:xfrm>
              <a:off x="6866502" y="2262374"/>
              <a:ext cx="1905000" cy="1905000"/>
            </a:xfrm>
            <a:prstGeom prst="rect">
              <a:avLst/>
            </a:prstGeom>
            <a:noFill/>
            <a:ln>
              <a:noFill/>
            </a:ln>
          </p:spPr>
        </p:pic>
        <p:sp>
          <p:nvSpPr>
            <p:cNvPr id="128" name="Google Shape;128;p8"/>
            <p:cNvSpPr txBox="1"/>
            <p:nvPr/>
          </p:nvSpPr>
          <p:spPr>
            <a:xfrm>
              <a:off x="7430953" y="4184317"/>
              <a:ext cx="797013"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ORANJE</a:t>
              </a:r>
              <a:endParaRPr b="0" i="0" sz="1200" u="none" cap="none" strike="noStrike">
                <a:solidFill>
                  <a:srgbClr val="000000"/>
                </a:solidFill>
                <a:latin typeface="Arial"/>
                <a:ea typeface="Arial"/>
                <a:cs typeface="Arial"/>
                <a:sym typeface="Aria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15">
                                            <p:txEl>
                                              <p:pRg end="0" st="0"/>
                                            </p:txEl>
                                          </p:spTgt>
                                        </p:tgtEl>
                                        <p:attrNameLst>
                                          <p:attrName>style.visibility</p:attrName>
                                        </p:attrNameLst>
                                      </p:cBhvr>
                                      <p:to>
                                        <p:strVal val="visible"/>
                                      </p:to>
                                    </p:set>
                                    <p:animEffect filter="fade" transition="in">
                                      <p:cBhvr>
                                        <p:cTn dur="1000"/>
                                        <p:tgtEl>
                                          <p:spTgt spid="115">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115">
                                            <p:txEl>
                                              <p:pRg end="1" st="1"/>
                                            </p:txEl>
                                          </p:spTgt>
                                        </p:tgtEl>
                                        <p:attrNameLst>
                                          <p:attrName>style.visibility</p:attrName>
                                        </p:attrNameLst>
                                      </p:cBhvr>
                                      <p:to>
                                        <p:strVal val="visible"/>
                                      </p:to>
                                    </p:set>
                                    <p:animEffect filter="fade" transition="in">
                                      <p:cBhvr>
                                        <p:cTn dur="1000"/>
                                        <p:tgtEl>
                                          <p:spTgt spid="115">
                                            <p:txEl>
                                              <p:pRg end="1" st="1"/>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120"/>
                                        </p:tgtEl>
                                        <p:attrNameLst>
                                          <p:attrName>style.visibility</p:attrName>
                                        </p:attrNameLst>
                                      </p:cBhvr>
                                      <p:to>
                                        <p:strVal val="visible"/>
                                      </p:to>
                                    </p:set>
                                    <p:animEffect filter="fade" transition="in">
                                      <p:cBhvr>
                                        <p:cTn dur="500"/>
                                        <p:tgtEl>
                                          <p:spTgt spid="120"/>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123"/>
                                        </p:tgtEl>
                                        <p:attrNameLst>
                                          <p:attrName>style.visibility</p:attrName>
                                        </p:attrNameLst>
                                      </p:cBhvr>
                                      <p:to>
                                        <p:strVal val="visible"/>
                                      </p:to>
                                    </p:set>
                                    <p:animEffect filter="fade" transition="in">
                                      <p:cBhvr>
                                        <p:cTn dur="500"/>
                                        <p:tgtEl>
                                          <p:spTgt spid="123"/>
                                        </p:tgtEl>
                                      </p:cBhvr>
                                    </p:animEffect>
                                  </p:childTnLst>
                                </p:cTn>
                              </p:par>
                            </p:childTnLst>
                          </p:cTn>
                        </p:par>
                        <p:par>
                          <p:cTn fill="hold">
                            <p:stCondLst>
                              <p:cond delay="2500"/>
                            </p:stCondLst>
                            <p:childTnLst>
                              <p:par>
                                <p:cTn fill="hold" nodeType="afterEffect" presetClass="entr" presetID="10" presetSubtype="0">
                                  <p:stCondLst>
                                    <p:cond delay="50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6838">
            <a:alpha val="13725"/>
          </a:srgbClr>
        </a:solidFill>
      </p:bgPr>
    </p:bg>
    <p:spTree>
      <p:nvGrpSpPr>
        <p:cNvPr id="132" name="Shape 132"/>
        <p:cNvGrpSpPr/>
        <p:nvPr/>
      </p:nvGrpSpPr>
      <p:grpSpPr>
        <a:xfrm>
          <a:off x="0" y="0"/>
          <a:ext cx="0" cy="0"/>
          <a:chOff x="0" y="0"/>
          <a:chExt cx="0" cy="0"/>
        </a:xfrm>
      </p:grpSpPr>
      <p:sp>
        <p:nvSpPr>
          <p:cNvPr id="133" name="Google Shape;133;p9"/>
          <p:cNvSpPr txBox="1"/>
          <p:nvPr>
            <p:ph type="title"/>
          </p:nvPr>
        </p:nvSpPr>
        <p:spPr>
          <a:xfrm>
            <a:off x="311700" y="418275"/>
            <a:ext cx="8520600" cy="613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000"/>
              <a:buNone/>
            </a:pPr>
            <a:r>
              <a:rPr lang="nl-NL">
                <a:latin typeface="Rokkitt"/>
                <a:ea typeface="Rokkitt"/>
                <a:cs typeface="Rokkitt"/>
                <a:sym typeface="Rokkitt"/>
              </a:rPr>
              <a:t>De Ministerraad</a:t>
            </a:r>
            <a:endParaRPr>
              <a:latin typeface="Rokkitt"/>
              <a:ea typeface="Rokkitt"/>
              <a:cs typeface="Rokkitt"/>
              <a:sym typeface="Rokkitt"/>
            </a:endParaRPr>
          </a:p>
        </p:txBody>
      </p:sp>
      <p:sp>
        <p:nvSpPr>
          <p:cNvPr id="134" name="Google Shape;134;p9"/>
          <p:cNvSpPr txBox="1"/>
          <p:nvPr>
            <p:ph idx="1" type="body"/>
          </p:nvPr>
        </p:nvSpPr>
        <p:spPr>
          <a:xfrm>
            <a:off x="311701" y="1171600"/>
            <a:ext cx="3379238" cy="3397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Rokkitt"/>
              <a:buChar char="●"/>
            </a:pPr>
            <a:r>
              <a:rPr lang="nl-NL">
                <a:latin typeface="Rokkitt"/>
                <a:ea typeface="Rokkitt"/>
                <a:cs typeface="Rokkitt"/>
                <a:sym typeface="Rokkitt"/>
              </a:rPr>
              <a:t>7 lidstaten</a:t>
            </a:r>
            <a:br>
              <a:rPr lang="nl-NL" sz="1800">
                <a:latin typeface="Rokkitt"/>
                <a:ea typeface="Rokkitt"/>
                <a:cs typeface="Rokkitt"/>
                <a:sym typeface="Rokkitt"/>
              </a:rPr>
            </a:br>
            <a:endParaRPr sz="1800">
              <a:latin typeface="Rokkitt"/>
              <a:ea typeface="Rokkitt"/>
              <a:cs typeface="Rokkitt"/>
              <a:sym typeface="Rokkitt"/>
            </a:endParaRPr>
          </a:p>
          <a:p>
            <a:pPr indent="-317500" lvl="0" marL="457200" rtl="0" algn="l">
              <a:lnSpc>
                <a:spcPct val="115000"/>
              </a:lnSpc>
              <a:spcBef>
                <a:spcPts val="0"/>
              </a:spcBef>
              <a:spcAft>
                <a:spcPts val="0"/>
              </a:spcAft>
              <a:buSzPts val="1400"/>
              <a:buFont typeface="Rokkitt"/>
              <a:buChar char="●"/>
            </a:pPr>
            <a:r>
              <a:rPr lang="nl-NL">
                <a:solidFill>
                  <a:srgbClr val="DA1C5C"/>
                </a:solidFill>
                <a:latin typeface="Rokkitt"/>
                <a:ea typeface="Rokkitt"/>
                <a:cs typeface="Rokkitt"/>
                <a:sym typeface="Rokkitt"/>
              </a:rPr>
              <a:t>Gekwalificeerde meerderheid: tenminste 4 lidstaten met tezamen minstens 65% van de EU-burgers moeten JA stemmen</a:t>
            </a:r>
            <a:endParaRPr>
              <a:latin typeface="Rokkitt"/>
              <a:ea typeface="Rokkitt"/>
              <a:cs typeface="Rokkitt"/>
              <a:sym typeface="Rokkitt"/>
            </a:endParaRPr>
          </a:p>
        </p:txBody>
      </p:sp>
      <p:sp>
        <p:nvSpPr>
          <p:cNvPr id="135" name="Google Shape;135;p9"/>
          <p:cNvSpPr/>
          <p:nvPr/>
        </p:nvSpPr>
        <p:spPr>
          <a:xfrm>
            <a:off x="6700" y="5032575"/>
            <a:ext cx="9144000" cy="111000"/>
          </a:xfrm>
          <a:prstGeom prst="rect">
            <a:avLst/>
          </a:prstGeom>
          <a:solidFill>
            <a:srgbClr val="DA1C5C"/>
          </a:solidFill>
          <a:ln cap="flat" cmpd="sng" w="9525">
            <a:solidFill>
              <a:srgbClr val="DA1C5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36" name="Google Shape;136;p9"/>
          <p:cNvGrpSpPr/>
          <p:nvPr/>
        </p:nvGrpSpPr>
        <p:grpSpPr>
          <a:xfrm>
            <a:off x="3620562" y="1323939"/>
            <a:ext cx="1168723" cy="996999"/>
            <a:chOff x="3620562" y="1323939"/>
            <a:chExt cx="1168723" cy="996999"/>
          </a:xfrm>
        </p:grpSpPr>
        <p:pic>
          <p:nvPicPr>
            <p:cNvPr id="137" name="Google Shape;137;p9"/>
            <p:cNvPicPr preferRelativeResize="0"/>
            <p:nvPr/>
          </p:nvPicPr>
          <p:blipFill rotWithShape="1">
            <a:blip r:embed="rId3">
              <a:alphaModFix/>
            </a:blip>
            <a:srcRect b="0" l="0" r="0" t="0"/>
            <a:stretch/>
          </p:blipFill>
          <p:spPr>
            <a:xfrm>
              <a:off x="3709285" y="1323939"/>
              <a:ext cx="1080000" cy="720000"/>
            </a:xfrm>
            <a:prstGeom prst="rect">
              <a:avLst/>
            </a:prstGeom>
            <a:noFill/>
            <a:ln>
              <a:noFill/>
            </a:ln>
          </p:spPr>
        </p:pic>
        <p:sp>
          <p:nvSpPr>
            <p:cNvPr id="138" name="Google Shape;138;p9"/>
            <p:cNvSpPr txBox="1"/>
            <p:nvPr/>
          </p:nvSpPr>
          <p:spPr>
            <a:xfrm>
              <a:off x="3620562" y="2043939"/>
              <a:ext cx="611065"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A-land</a:t>
              </a:r>
              <a:endParaRPr b="0" i="0" sz="1200" u="none" cap="none" strike="noStrike">
                <a:solidFill>
                  <a:srgbClr val="000000"/>
                </a:solidFill>
                <a:latin typeface="Arial"/>
                <a:ea typeface="Arial"/>
                <a:cs typeface="Arial"/>
                <a:sym typeface="Arial"/>
              </a:endParaRPr>
            </a:p>
          </p:txBody>
        </p:sp>
      </p:grpSp>
      <p:grpSp>
        <p:nvGrpSpPr>
          <p:cNvPr id="139" name="Google Shape;139;p9"/>
          <p:cNvGrpSpPr/>
          <p:nvPr/>
        </p:nvGrpSpPr>
        <p:grpSpPr>
          <a:xfrm>
            <a:off x="4172159" y="2186488"/>
            <a:ext cx="1155591" cy="996999"/>
            <a:chOff x="4172159" y="2186488"/>
            <a:chExt cx="1155591" cy="996999"/>
          </a:xfrm>
        </p:grpSpPr>
        <p:pic>
          <p:nvPicPr>
            <p:cNvPr id="140" name="Google Shape;140;p9"/>
            <p:cNvPicPr preferRelativeResize="0"/>
            <p:nvPr/>
          </p:nvPicPr>
          <p:blipFill rotWithShape="1">
            <a:blip r:embed="rId4">
              <a:alphaModFix/>
            </a:blip>
            <a:srcRect b="0" l="0" r="0" t="0"/>
            <a:stretch/>
          </p:blipFill>
          <p:spPr>
            <a:xfrm>
              <a:off x="4247750" y="2186488"/>
              <a:ext cx="1080000" cy="720000"/>
            </a:xfrm>
            <a:prstGeom prst="rect">
              <a:avLst/>
            </a:prstGeom>
            <a:noFill/>
            <a:ln>
              <a:noFill/>
            </a:ln>
          </p:spPr>
        </p:pic>
        <p:sp>
          <p:nvSpPr>
            <p:cNvPr id="141" name="Google Shape;141;p9"/>
            <p:cNvSpPr txBox="1"/>
            <p:nvPr/>
          </p:nvSpPr>
          <p:spPr>
            <a:xfrm>
              <a:off x="4172159" y="2906488"/>
              <a:ext cx="59663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B-land</a:t>
              </a:r>
              <a:endParaRPr b="0" i="0" sz="1200" u="none" cap="none" strike="noStrike">
                <a:solidFill>
                  <a:srgbClr val="000000"/>
                </a:solidFill>
                <a:latin typeface="Arial"/>
                <a:ea typeface="Arial"/>
                <a:cs typeface="Arial"/>
                <a:sym typeface="Arial"/>
              </a:endParaRPr>
            </a:p>
          </p:txBody>
        </p:sp>
      </p:grpSp>
      <p:grpSp>
        <p:nvGrpSpPr>
          <p:cNvPr id="142" name="Google Shape;142;p9"/>
          <p:cNvGrpSpPr/>
          <p:nvPr/>
        </p:nvGrpSpPr>
        <p:grpSpPr>
          <a:xfrm>
            <a:off x="4714945" y="3046613"/>
            <a:ext cx="1152805" cy="1007317"/>
            <a:chOff x="4714945" y="3046613"/>
            <a:chExt cx="1152805" cy="1007317"/>
          </a:xfrm>
        </p:grpSpPr>
        <p:pic>
          <p:nvPicPr>
            <p:cNvPr id="143" name="Google Shape;143;p9"/>
            <p:cNvPicPr preferRelativeResize="0"/>
            <p:nvPr/>
          </p:nvPicPr>
          <p:blipFill rotWithShape="1">
            <a:blip r:embed="rId5">
              <a:alphaModFix/>
            </a:blip>
            <a:srcRect b="0" l="0" r="0" t="0"/>
            <a:stretch/>
          </p:blipFill>
          <p:spPr>
            <a:xfrm>
              <a:off x="4787750" y="3046613"/>
              <a:ext cx="1080000" cy="720000"/>
            </a:xfrm>
            <a:prstGeom prst="rect">
              <a:avLst/>
            </a:prstGeom>
            <a:noFill/>
            <a:ln>
              <a:noFill/>
            </a:ln>
          </p:spPr>
        </p:pic>
        <p:sp>
          <p:nvSpPr>
            <p:cNvPr id="144" name="Google Shape;144;p9"/>
            <p:cNvSpPr txBox="1"/>
            <p:nvPr/>
          </p:nvSpPr>
          <p:spPr>
            <a:xfrm>
              <a:off x="4714945" y="3776931"/>
              <a:ext cx="609462"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C-land</a:t>
              </a:r>
              <a:endParaRPr b="0" i="0" sz="1200" u="none" cap="none" strike="noStrike">
                <a:solidFill>
                  <a:srgbClr val="000000"/>
                </a:solidFill>
                <a:latin typeface="Arial"/>
                <a:ea typeface="Arial"/>
                <a:cs typeface="Arial"/>
                <a:sym typeface="Arial"/>
              </a:endParaRPr>
            </a:p>
          </p:txBody>
        </p:sp>
      </p:grpSp>
      <p:grpSp>
        <p:nvGrpSpPr>
          <p:cNvPr id="145" name="Google Shape;145;p9"/>
          <p:cNvGrpSpPr/>
          <p:nvPr/>
        </p:nvGrpSpPr>
        <p:grpSpPr>
          <a:xfrm>
            <a:off x="5248641" y="3940563"/>
            <a:ext cx="1159109" cy="995080"/>
            <a:chOff x="5248641" y="3940563"/>
            <a:chExt cx="1159109" cy="995080"/>
          </a:xfrm>
        </p:grpSpPr>
        <p:pic>
          <p:nvPicPr>
            <p:cNvPr id="146" name="Google Shape;146;p9"/>
            <p:cNvPicPr preferRelativeResize="0"/>
            <p:nvPr/>
          </p:nvPicPr>
          <p:blipFill rotWithShape="1">
            <a:blip r:embed="rId6">
              <a:alphaModFix/>
            </a:blip>
            <a:srcRect b="0" l="0" r="0" t="0"/>
            <a:stretch/>
          </p:blipFill>
          <p:spPr>
            <a:xfrm>
              <a:off x="5327750" y="3940563"/>
              <a:ext cx="1080000" cy="720000"/>
            </a:xfrm>
            <a:prstGeom prst="rect">
              <a:avLst/>
            </a:prstGeom>
            <a:noFill/>
            <a:ln>
              <a:noFill/>
            </a:ln>
          </p:spPr>
        </p:pic>
        <p:sp>
          <p:nvSpPr>
            <p:cNvPr id="147" name="Google Shape;147;p9"/>
            <p:cNvSpPr txBox="1"/>
            <p:nvPr/>
          </p:nvSpPr>
          <p:spPr>
            <a:xfrm>
              <a:off x="5248641" y="4658644"/>
              <a:ext cx="61266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D-land</a:t>
              </a:r>
              <a:endParaRPr b="0" i="0" sz="1200" u="none" cap="none" strike="noStrike">
                <a:solidFill>
                  <a:srgbClr val="000000"/>
                </a:solidFill>
                <a:latin typeface="Arial"/>
                <a:ea typeface="Arial"/>
                <a:cs typeface="Arial"/>
                <a:sym typeface="Arial"/>
              </a:endParaRPr>
            </a:p>
          </p:txBody>
        </p:sp>
      </p:grpSp>
      <p:grpSp>
        <p:nvGrpSpPr>
          <p:cNvPr id="148" name="Google Shape;148;p9"/>
          <p:cNvGrpSpPr/>
          <p:nvPr/>
        </p:nvGrpSpPr>
        <p:grpSpPr>
          <a:xfrm>
            <a:off x="6313194" y="2186488"/>
            <a:ext cx="1174556" cy="996999"/>
            <a:chOff x="6313194" y="2186488"/>
            <a:chExt cx="1174556" cy="996999"/>
          </a:xfrm>
        </p:grpSpPr>
        <p:pic>
          <p:nvPicPr>
            <p:cNvPr id="149" name="Google Shape;149;p9"/>
            <p:cNvPicPr preferRelativeResize="0"/>
            <p:nvPr/>
          </p:nvPicPr>
          <p:blipFill rotWithShape="1">
            <a:blip r:embed="rId7">
              <a:alphaModFix/>
            </a:blip>
            <a:srcRect b="0" l="0" r="0" t="0"/>
            <a:stretch/>
          </p:blipFill>
          <p:spPr>
            <a:xfrm>
              <a:off x="6407750" y="2186488"/>
              <a:ext cx="1080000" cy="720000"/>
            </a:xfrm>
            <a:prstGeom prst="rect">
              <a:avLst/>
            </a:prstGeom>
            <a:noFill/>
            <a:ln>
              <a:noFill/>
            </a:ln>
          </p:spPr>
        </p:pic>
        <p:sp>
          <p:nvSpPr>
            <p:cNvPr id="150" name="Google Shape;150;p9"/>
            <p:cNvSpPr txBox="1"/>
            <p:nvPr/>
          </p:nvSpPr>
          <p:spPr>
            <a:xfrm>
              <a:off x="6313194" y="2906488"/>
              <a:ext cx="59663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E-land</a:t>
              </a:r>
              <a:endParaRPr b="0" i="0" sz="1200" u="none" cap="none" strike="noStrike">
                <a:solidFill>
                  <a:srgbClr val="000000"/>
                </a:solidFill>
                <a:latin typeface="Arial"/>
                <a:ea typeface="Arial"/>
                <a:cs typeface="Arial"/>
                <a:sym typeface="Arial"/>
              </a:endParaRPr>
            </a:p>
          </p:txBody>
        </p:sp>
      </p:grpSp>
      <p:grpSp>
        <p:nvGrpSpPr>
          <p:cNvPr id="151" name="Google Shape;151;p9"/>
          <p:cNvGrpSpPr/>
          <p:nvPr/>
        </p:nvGrpSpPr>
        <p:grpSpPr>
          <a:xfrm>
            <a:off x="6855980" y="3044987"/>
            <a:ext cx="1171059" cy="1016377"/>
            <a:chOff x="6855980" y="3044987"/>
            <a:chExt cx="1171059" cy="1016377"/>
          </a:xfrm>
        </p:grpSpPr>
        <p:pic>
          <p:nvPicPr>
            <p:cNvPr id="152" name="Google Shape;152;p9"/>
            <p:cNvPicPr preferRelativeResize="0"/>
            <p:nvPr/>
          </p:nvPicPr>
          <p:blipFill rotWithShape="1">
            <a:blip r:embed="rId8">
              <a:alphaModFix/>
            </a:blip>
            <a:srcRect b="0" l="0" r="0" t="0"/>
            <a:stretch/>
          </p:blipFill>
          <p:spPr>
            <a:xfrm>
              <a:off x="6947039" y="3044987"/>
              <a:ext cx="1080000" cy="720000"/>
            </a:xfrm>
            <a:prstGeom prst="rect">
              <a:avLst/>
            </a:prstGeom>
            <a:noFill/>
            <a:ln>
              <a:noFill/>
            </a:ln>
          </p:spPr>
        </p:pic>
        <p:sp>
          <p:nvSpPr>
            <p:cNvPr id="153" name="Google Shape;153;p9"/>
            <p:cNvSpPr txBox="1"/>
            <p:nvPr/>
          </p:nvSpPr>
          <p:spPr>
            <a:xfrm>
              <a:off x="6855980" y="3784365"/>
              <a:ext cx="590226"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F-land</a:t>
              </a:r>
              <a:endParaRPr b="0" i="0" sz="1200" u="none" cap="none" strike="noStrike">
                <a:solidFill>
                  <a:srgbClr val="000000"/>
                </a:solidFill>
                <a:latin typeface="Arial"/>
                <a:ea typeface="Arial"/>
                <a:cs typeface="Arial"/>
                <a:sym typeface="Arial"/>
              </a:endParaRPr>
            </a:p>
          </p:txBody>
        </p:sp>
      </p:grpSp>
      <p:grpSp>
        <p:nvGrpSpPr>
          <p:cNvPr id="154" name="Google Shape;154;p9"/>
          <p:cNvGrpSpPr/>
          <p:nvPr/>
        </p:nvGrpSpPr>
        <p:grpSpPr>
          <a:xfrm>
            <a:off x="7419412" y="3940563"/>
            <a:ext cx="1145257" cy="995080"/>
            <a:chOff x="7419412" y="3940563"/>
            <a:chExt cx="1145257" cy="995080"/>
          </a:xfrm>
        </p:grpSpPr>
        <p:pic>
          <p:nvPicPr>
            <p:cNvPr id="155" name="Google Shape;155;p9"/>
            <p:cNvPicPr preferRelativeResize="0"/>
            <p:nvPr/>
          </p:nvPicPr>
          <p:blipFill rotWithShape="1">
            <a:blip r:embed="rId9">
              <a:alphaModFix/>
            </a:blip>
            <a:srcRect b="0" l="0" r="0" t="0"/>
            <a:stretch/>
          </p:blipFill>
          <p:spPr>
            <a:xfrm>
              <a:off x="7484669" y="3940563"/>
              <a:ext cx="1080000" cy="720000"/>
            </a:xfrm>
            <a:prstGeom prst="rect">
              <a:avLst/>
            </a:prstGeom>
            <a:noFill/>
            <a:ln>
              <a:noFill/>
            </a:ln>
          </p:spPr>
        </p:pic>
        <p:sp>
          <p:nvSpPr>
            <p:cNvPr id="156" name="Google Shape;156;p9"/>
            <p:cNvSpPr txBox="1"/>
            <p:nvPr/>
          </p:nvSpPr>
          <p:spPr>
            <a:xfrm>
              <a:off x="7419412" y="4658644"/>
              <a:ext cx="612668"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nl-NL" sz="1200" u="none" cap="none" strike="noStrike">
                  <a:solidFill>
                    <a:srgbClr val="000000"/>
                  </a:solidFill>
                  <a:latin typeface="Rokkitt"/>
                  <a:ea typeface="Rokkitt"/>
                  <a:cs typeface="Rokkitt"/>
                  <a:sym typeface="Rokkitt"/>
                </a:rPr>
                <a:t>G-land</a:t>
              </a:r>
              <a:endParaRPr b="0" i="0" sz="1200" u="none" cap="none" strike="noStrike">
                <a:solidFill>
                  <a:srgbClr val="000000"/>
                </a:solidFill>
                <a:latin typeface="Arial"/>
                <a:ea typeface="Arial"/>
                <a:cs typeface="Arial"/>
                <a:sym typeface="Arial"/>
              </a:endParaRPr>
            </a:p>
          </p:txBody>
        </p:sp>
      </p:grpSp>
      <p:pic>
        <p:nvPicPr>
          <p:cNvPr id="157" name="Google Shape;157;p9"/>
          <p:cNvPicPr preferRelativeResize="0"/>
          <p:nvPr/>
        </p:nvPicPr>
        <p:blipFill rotWithShape="1">
          <a:blip r:embed="rId10">
            <a:alphaModFix/>
          </a:blip>
          <a:srcRect b="0" l="0" r="0" t="0"/>
          <a:stretch/>
        </p:blipFill>
        <p:spPr>
          <a:xfrm>
            <a:off x="7006934" y="162067"/>
            <a:ext cx="1841489" cy="203533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134">
                                            <p:txEl>
                                              <p:pRg end="0" st="0"/>
                                            </p:txEl>
                                          </p:spTgt>
                                        </p:tgtEl>
                                        <p:attrNameLst>
                                          <p:attrName>style.visibility</p:attrName>
                                        </p:attrNameLst>
                                      </p:cBhvr>
                                      <p:to>
                                        <p:strVal val="visible"/>
                                      </p:to>
                                    </p:set>
                                    <p:animEffect filter="fade" transition="in">
                                      <p:cBhvr>
                                        <p:cTn dur="1000"/>
                                        <p:tgtEl>
                                          <p:spTgt spid="134">
                                            <p:txEl>
                                              <p:pRg end="0" st="0"/>
                                            </p:txEl>
                                          </p:spTgt>
                                        </p:tgtEl>
                                      </p:cBhvr>
                                    </p:animEffect>
                                  </p:childTnLst>
                                </p:cTn>
                              </p:par>
                              <p:par>
                                <p:cTn fill="hold" nodeType="withEffect" presetClass="entr" presetID="10" presetSubtype="0">
                                  <p:stCondLst>
                                    <p:cond delay="1000"/>
                                  </p:stCondLst>
                                  <p:childTnLst>
                                    <p:set>
                                      <p:cBhvr>
                                        <p:cTn dur="1" fill="hold">
                                          <p:stCondLst>
                                            <p:cond delay="0"/>
                                          </p:stCondLst>
                                        </p:cTn>
                                        <p:tgtEl>
                                          <p:spTgt spid="134">
                                            <p:txEl>
                                              <p:pRg end="1" st="1"/>
                                            </p:txEl>
                                          </p:spTgt>
                                        </p:tgtEl>
                                        <p:attrNameLst>
                                          <p:attrName>style.visibility</p:attrName>
                                        </p:attrNameLst>
                                      </p:cBhvr>
                                      <p:to>
                                        <p:strVal val="visible"/>
                                      </p:to>
                                    </p:set>
                                    <p:animEffect filter="fade" transition="in">
                                      <p:cBhvr>
                                        <p:cTn dur="1000"/>
                                        <p:tgtEl>
                                          <p:spTgt spid="134">
                                            <p:txEl>
                                              <p:pRg end="1" st="1"/>
                                            </p:txEl>
                                          </p:spTgt>
                                        </p:tgtEl>
                                      </p:cBhvr>
                                    </p:animEffect>
                                  </p:childTnLst>
                                </p:cTn>
                              </p:par>
                            </p:childTnLst>
                          </p:cTn>
                        </p:par>
                        <p:par>
                          <p:cTn fill="hold">
                            <p:stCondLst>
                              <p:cond delay="1000"/>
                            </p:stCondLst>
                            <p:childTnLst>
                              <p:par>
                                <p:cTn fill="hold" nodeType="afterEffect" presetClass="entr" presetID="10" presetSubtype="0">
                                  <p:stCondLst>
                                    <p:cond delay="500"/>
                                  </p:stCondLst>
                                  <p:childTnLst>
                                    <p:set>
                                      <p:cBhvr>
                                        <p:cTn dur="1" fill="hold">
                                          <p:stCondLst>
                                            <p:cond delay="0"/>
                                          </p:stCondLst>
                                        </p:cTn>
                                        <p:tgtEl>
                                          <p:spTgt spid="136"/>
                                        </p:tgtEl>
                                        <p:attrNameLst>
                                          <p:attrName>style.visibility</p:attrName>
                                        </p:attrNameLst>
                                      </p:cBhvr>
                                      <p:to>
                                        <p:strVal val="visible"/>
                                      </p:to>
                                    </p:set>
                                    <p:animEffect filter="fade" transition="in">
                                      <p:cBhvr>
                                        <p:cTn dur="500"/>
                                        <p:tgtEl>
                                          <p:spTgt spid="136"/>
                                        </p:tgtEl>
                                      </p:cBhvr>
                                    </p:animEffect>
                                  </p:childTnLst>
                                </p:cTn>
                              </p:par>
                            </p:childTnLst>
                          </p:cTn>
                        </p:par>
                        <p:par>
                          <p:cTn fill="hold">
                            <p:stCondLst>
                              <p:cond delay="1500"/>
                            </p:stCondLst>
                            <p:childTnLst>
                              <p:par>
                                <p:cTn fill="hold" nodeType="afterEffect" presetClass="entr" presetID="10" presetSubtype="0">
                                  <p:stCondLst>
                                    <p:cond delay="50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childTnLst>
                          </p:cTn>
                        </p:par>
                        <p:par>
                          <p:cTn fill="hold">
                            <p:stCondLst>
                              <p:cond delay="2000"/>
                            </p:stCondLst>
                            <p:childTnLst>
                              <p:par>
                                <p:cTn fill="hold" nodeType="afterEffect" presetClass="entr" presetID="10" presetSubtype="0">
                                  <p:stCondLst>
                                    <p:cond delay="50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par>
                          <p:cTn fill="hold">
                            <p:stCondLst>
                              <p:cond delay="2500"/>
                            </p:stCondLst>
                            <p:childTnLst>
                              <p:par>
                                <p:cTn fill="hold" nodeType="afterEffect" presetClass="entr" presetID="10" presetSubtype="0">
                                  <p:stCondLst>
                                    <p:cond delay="500"/>
                                  </p:stCondLst>
                                  <p:childTnLst>
                                    <p:set>
                                      <p:cBhvr>
                                        <p:cTn dur="1" fill="hold">
                                          <p:stCondLst>
                                            <p:cond delay="0"/>
                                          </p:stCondLst>
                                        </p:cTn>
                                        <p:tgtEl>
                                          <p:spTgt spid="145"/>
                                        </p:tgtEl>
                                        <p:attrNameLst>
                                          <p:attrName>style.visibility</p:attrName>
                                        </p:attrNameLst>
                                      </p:cBhvr>
                                      <p:to>
                                        <p:strVal val="visible"/>
                                      </p:to>
                                    </p:set>
                                    <p:animEffect filter="fade" transition="in">
                                      <p:cBhvr>
                                        <p:cTn dur="500"/>
                                        <p:tgtEl>
                                          <p:spTgt spid="145"/>
                                        </p:tgtEl>
                                      </p:cBhvr>
                                    </p:animEffect>
                                  </p:childTnLst>
                                </p:cTn>
                              </p:par>
                            </p:childTnLst>
                          </p:cTn>
                        </p:par>
                        <p:par>
                          <p:cTn fill="hold">
                            <p:stCondLst>
                              <p:cond delay="3000"/>
                            </p:stCondLst>
                            <p:childTnLst>
                              <p:par>
                                <p:cTn fill="hold" nodeType="afterEffect" presetClass="entr" presetID="10" presetSubtype="0">
                                  <p:stCondLst>
                                    <p:cond delay="50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childTnLst>
                          </p:cTn>
                        </p:par>
                        <p:par>
                          <p:cTn fill="hold">
                            <p:stCondLst>
                              <p:cond delay="3500"/>
                            </p:stCondLst>
                            <p:childTnLst>
                              <p:par>
                                <p:cTn fill="hold" nodeType="afterEffect" presetClass="entr" presetID="10" presetSubtype="0">
                                  <p:stCondLst>
                                    <p:cond delay="50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par>
                          <p:cTn fill="hold">
                            <p:stCondLst>
                              <p:cond delay="4000"/>
                            </p:stCondLst>
                            <p:childTnLst>
                              <p:par>
                                <p:cTn fill="hold" nodeType="afterEffect" presetClass="entr" presetID="10" presetSubtype="0">
                                  <p:stCondLst>
                                    <p:cond delay="500"/>
                                  </p:stCondLst>
                                  <p:childTnLst>
                                    <p:set>
                                      <p:cBhvr>
                                        <p:cTn dur="1" fill="hold">
                                          <p:stCondLst>
                                            <p:cond delay="0"/>
                                          </p:stCondLst>
                                        </p:cTn>
                                        <p:tgtEl>
                                          <p:spTgt spid="154"/>
                                        </p:tgtEl>
                                        <p:attrNameLst>
                                          <p:attrName>style.visibility</p:attrName>
                                        </p:attrNameLst>
                                      </p:cBhvr>
                                      <p:to>
                                        <p:strVal val="visible"/>
                                      </p:to>
                                    </p:set>
                                    <p:animEffect filter="fade" transition="in">
                                      <p:cBhvr>
                                        <p:cTn dur="500"/>
                                        <p:tgtEl>
                                          <p:spTgt spid="154"/>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